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15" r:id="rId3"/>
    <p:sldId id="539" r:id="rId5"/>
    <p:sldId id="590" r:id="rId6"/>
    <p:sldId id="544" r:id="rId7"/>
    <p:sldId id="592" r:id="rId8"/>
    <p:sldId id="594" r:id="rId9"/>
    <p:sldId id="595" r:id="rId10"/>
    <p:sldId id="596" r:id="rId11"/>
    <p:sldId id="597" r:id="rId12"/>
    <p:sldId id="598" r:id="rId13"/>
    <p:sldId id="599" r:id="rId14"/>
    <p:sldId id="600" r:id="rId15"/>
    <p:sldId id="601" r:id="rId16"/>
    <p:sldId id="602" r:id="rId17"/>
    <p:sldId id="603" r:id="rId18"/>
    <p:sldId id="604" r:id="rId19"/>
    <p:sldId id="582" r:id="rId20"/>
    <p:sldId id="593" r:id="rId21"/>
    <p:sldId id="591" r:id="rId22"/>
    <p:sldId id="605" r:id="rId23"/>
    <p:sldId id="611" r:id="rId24"/>
    <p:sldId id="606" r:id="rId25"/>
    <p:sldId id="610" r:id="rId26"/>
    <p:sldId id="612" r:id="rId27"/>
    <p:sldId id="609" r:id="rId28"/>
    <p:sldId id="615" r:id="rId29"/>
    <p:sldId id="616" r:id="rId30"/>
    <p:sldId id="614" r:id="rId31"/>
    <p:sldId id="613" r:id="rId32"/>
    <p:sldId id="607" r:id="rId33"/>
    <p:sldId id="617" r:id="rId34"/>
    <p:sldId id="608" r:id="rId35"/>
    <p:sldId id="618" r:id="rId36"/>
    <p:sldId id="619" r:id="rId37"/>
    <p:sldId id="621" r:id="rId38"/>
    <p:sldId id="622" r:id="rId39"/>
    <p:sldId id="623" r:id="rId40"/>
    <p:sldId id="620" r:id="rId41"/>
    <p:sldId id="624" r:id="rId42"/>
    <p:sldId id="631" r:id="rId43"/>
    <p:sldId id="630" r:id="rId44"/>
    <p:sldId id="629" r:id="rId45"/>
    <p:sldId id="625" r:id="rId46"/>
    <p:sldId id="634" r:id="rId47"/>
    <p:sldId id="633" r:id="rId48"/>
    <p:sldId id="632" r:id="rId49"/>
    <p:sldId id="626" r:id="rId50"/>
    <p:sldId id="636" r:id="rId51"/>
    <p:sldId id="635" r:id="rId52"/>
    <p:sldId id="628" r:id="rId53"/>
    <p:sldId id="627" r:id="rId54"/>
    <p:sldId id="639" r:id="rId55"/>
    <p:sldId id="638" r:id="rId56"/>
    <p:sldId id="637" r:id="rId57"/>
    <p:sldId id="640" r:id="rId58"/>
    <p:sldId id="641" r:id="rId59"/>
    <p:sldId id="642" r:id="rId60"/>
    <p:sldId id="644" r:id="rId61"/>
    <p:sldId id="643" r:id="rId62"/>
    <p:sldId id="645" r:id="rId63"/>
    <p:sldId id="646" r:id="rId64"/>
    <p:sldId id="647" r:id="rId65"/>
    <p:sldId id="648" r:id="rId66"/>
    <p:sldId id="649" r:id="rId67"/>
    <p:sldId id="589" r:id="rId68"/>
    <p:sldId id="537" r:id="rId69"/>
  </p:sldIdLst>
  <p:sldSz cx="12240895" cy="7200900"/>
  <p:notesSz cx="6858000" cy="9144000"/>
  <p:custDataLst>
    <p:tags r:id="rId73"/>
  </p:custDataLst>
  <p:defaultTextStyle>
    <a:defPPr>
      <a:defRPr lang="zh-CN"/>
    </a:defPPr>
    <a:lvl1pPr marL="0" algn="l" defTabSz="1243965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22300" algn="l" defTabSz="1243965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43965" algn="l" defTabSz="1243965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866265" algn="l" defTabSz="1243965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487930" algn="l" defTabSz="1243965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110230" algn="l" defTabSz="1243965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731895" algn="l" defTabSz="1243965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354195" algn="l" defTabSz="1243965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4975860" algn="l" defTabSz="1243965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2269" userDrawn="1">
          <p15:clr>
            <a:srgbClr val="A4A3A4"/>
          </p15:clr>
        </p15:guide>
        <p15:guide id="4" pos="3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303EB"/>
    <a:srgbClr val="00AEEE"/>
    <a:srgbClr val="F1F1F1"/>
    <a:srgbClr val="72CD4F"/>
    <a:srgbClr val="F3F3F3"/>
    <a:srgbClr val="01AEEE"/>
    <a:srgbClr val="080808"/>
    <a:srgbClr val="FE9800"/>
    <a:srgbClr val="FFCC66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26" autoAdjust="0"/>
    <p:restoredTop sz="94039" autoAdjust="0"/>
  </p:normalViewPr>
  <p:slideViewPr>
    <p:cSldViewPr>
      <p:cViewPr varScale="1">
        <p:scale>
          <a:sx n="74" d="100"/>
          <a:sy n="74" d="100"/>
        </p:scale>
        <p:origin x="-90" y="-90"/>
      </p:cViewPr>
      <p:guideLst>
        <p:guide orient="horz" pos="1620"/>
        <p:guide pos="2880"/>
        <p:guide orient="horz" pos="2269"/>
        <p:guide pos="3856"/>
      </p:guideLst>
    </p:cSldViewPr>
  </p:slideViewPr>
  <p:outlineViewPr>
    <p:cViewPr>
      <p:scale>
        <a:sx n="33" d="100"/>
        <a:sy n="33" d="100"/>
      </p:scale>
      <p:origin x="0" y="-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289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3" Type="http://schemas.openxmlformats.org/officeDocument/2006/relationships/tags" Target="tags/tag2.xml"/><Relationship Id="rId72" Type="http://schemas.openxmlformats.org/officeDocument/2006/relationships/tableStyles" Target="tableStyles.xml"/><Relationship Id="rId71" Type="http://schemas.openxmlformats.org/officeDocument/2006/relationships/viewProps" Target="viewProps.xml"/><Relationship Id="rId70" Type="http://schemas.openxmlformats.org/officeDocument/2006/relationships/presProps" Target="presProps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D1ED5F-AB97-47B5-9F7B-ACDF41A6E0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514350" y="685800"/>
            <a:ext cx="58293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036312-6A05-4643-B813-780AEBCA544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43965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622300" algn="l" defTabSz="1243965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1243965" algn="l" defTabSz="1243965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866265" algn="l" defTabSz="1243965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2487930" algn="l" defTabSz="1243965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3110230" algn="l" defTabSz="1243965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731895" algn="l" defTabSz="1243965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354195" algn="l" defTabSz="1243965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975860" algn="l" defTabSz="1243965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514350" y="685800"/>
            <a:ext cx="58293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514350" y="685800"/>
            <a:ext cx="58293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514350" y="685800"/>
            <a:ext cx="58293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1011502" y="875557"/>
            <a:ext cx="1050740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 userDrawn="1"/>
        </p:nvGrpSpPr>
        <p:grpSpPr>
          <a:xfrm>
            <a:off x="336716" y="291205"/>
            <a:ext cx="578389" cy="587343"/>
            <a:chOff x="298460" y="987574"/>
            <a:chExt cx="288032" cy="279687"/>
          </a:xfrm>
        </p:grpSpPr>
        <p:sp>
          <p:nvSpPr>
            <p:cNvPr id="5" name="矩形 4"/>
            <p:cNvSpPr/>
            <p:nvPr/>
          </p:nvSpPr>
          <p:spPr>
            <a:xfrm>
              <a:off x="298460" y="987574"/>
              <a:ext cx="216024" cy="216024"/>
            </a:xfrm>
            <a:prstGeom prst="rect">
              <a:avLst/>
            </a:prstGeom>
            <a:noFill/>
            <a:ln w="127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406472" y="1087241"/>
              <a:ext cx="180020" cy="18002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 userDrawn="1"/>
        </p:nvGrpSpPr>
        <p:grpSpPr>
          <a:xfrm>
            <a:off x="9344038" y="293364"/>
            <a:ext cx="439701" cy="459830"/>
            <a:chOff x="3543574" y="4265651"/>
            <a:chExt cx="414516" cy="414516"/>
          </a:xfrm>
        </p:grpSpPr>
        <p:sp>
          <p:nvSpPr>
            <p:cNvPr id="10" name="椭圆 9"/>
            <p:cNvSpPr/>
            <p:nvPr/>
          </p:nvSpPr>
          <p:spPr>
            <a:xfrm>
              <a:off x="3543574" y="4265651"/>
              <a:ext cx="414516" cy="414516"/>
            </a:xfrm>
            <a:prstGeom prst="ellipse">
              <a:avLst/>
            </a:prstGeom>
            <a:solidFill>
              <a:schemeClr val="accent1"/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25400" dir="13500000">
                <a:srgbClr val="000000">
                  <a:alpha val="43137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3629640" y="4325788"/>
              <a:ext cx="259976" cy="261734"/>
              <a:chOff x="5042691" y="2273922"/>
              <a:chExt cx="702937" cy="707690"/>
            </a:xfrm>
            <a:solidFill>
              <a:schemeClr val="bg1"/>
            </a:solidFill>
          </p:grpSpPr>
          <p:sp>
            <p:nvSpPr>
              <p:cNvPr id="12" name="Freeform 12"/>
              <p:cNvSpPr/>
              <p:nvPr/>
            </p:nvSpPr>
            <p:spPr bwMode="auto">
              <a:xfrm>
                <a:off x="5284806" y="2789968"/>
                <a:ext cx="460822" cy="191644"/>
              </a:xfrm>
              <a:custGeom>
                <a:avLst/>
                <a:gdLst>
                  <a:gd name="T0" fmla="*/ 25 w 533"/>
                  <a:gd name="T1" fmla="*/ 165 h 222"/>
                  <a:gd name="T2" fmla="*/ 158 w 533"/>
                  <a:gd name="T3" fmla="*/ 165 h 222"/>
                  <a:gd name="T4" fmla="*/ 158 w 533"/>
                  <a:gd name="T5" fmla="*/ 108 h 222"/>
                  <a:gd name="T6" fmla="*/ 184 w 533"/>
                  <a:gd name="T7" fmla="*/ 83 h 222"/>
                  <a:gd name="T8" fmla="*/ 317 w 533"/>
                  <a:gd name="T9" fmla="*/ 83 h 222"/>
                  <a:gd name="T10" fmla="*/ 317 w 533"/>
                  <a:gd name="T11" fmla="*/ 25 h 222"/>
                  <a:gd name="T12" fmla="*/ 343 w 533"/>
                  <a:gd name="T13" fmla="*/ 0 h 222"/>
                  <a:gd name="T14" fmla="*/ 533 w 533"/>
                  <a:gd name="T15" fmla="*/ 0 h 222"/>
                  <a:gd name="T16" fmla="*/ 533 w 533"/>
                  <a:gd name="T17" fmla="*/ 32 h 222"/>
                  <a:gd name="T18" fmla="*/ 508 w 533"/>
                  <a:gd name="T19" fmla="*/ 57 h 222"/>
                  <a:gd name="T20" fmla="*/ 375 w 533"/>
                  <a:gd name="T21" fmla="*/ 57 h 222"/>
                  <a:gd name="T22" fmla="*/ 375 w 533"/>
                  <a:gd name="T23" fmla="*/ 114 h 222"/>
                  <a:gd name="T24" fmla="*/ 349 w 533"/>
                  <a:gd name="T25" fmla="*/ 140 h 222"/>
                  <a:gd name="T26" fmla="*/ 216 w 533"/>
                  <a:gd name="T27" fmla="*/ 140 h 222"/>
                  <a:gd name="T28" fmla="*/ 216 w 533"/>
                  <a:gd name="T29" fmla="*/ 197 h 222"/>
                  <a:gd name="T30" fmla="*/ 190 w 533"/>
                  <a:gd name="T31" fmla="*/ 222 h 222"/>
                  <a:gd name="T32" fmla="*/ 0 w 533"/>
                  <a:gd name="T33" fmla="*/ 222 h 222"/>
                  <a:gd name="T34" fmla="*/ 0 w 533"/>
                  <a:gd name="T35" fmla="*/ 191 h 222"/>
                  <a:gd name="T36" fmla="*/ 25 w 533"/>
                  <a:gd name="T37" fmla="*/ 165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33" h="222">
                    <a:moveTo>
                      <a:pt x="25" y="165"/>
                    </a:moveTo>
                    <a:cubicBezTo>
                      <a:pt x="158" y="165"/>
                      <a:pt x="158" y="165"/>
                      <a:pt x="158" y="165"/>
                    </a:cubicBezTo>
                    <a:cubicBezTo>
                      <a:pt x="158" y="108"/>
                      <a:pt x="158" y="108"/>
                      <a:pt x="158" y="108"/>
                    </a:cubicBezTo>
                    <a:cubicBezTo>
                      <a:pt x="158" y="94"/>
                      <a:pt x="170" y="83"/>
                      <a:pt x="184" y="83"/>
                    </a:cubicBezTo>
                    <a:cubicBezTo>
                      <a:pt x="317" y="83"/>
                      <a:pt x="317" y="83"/>
                      <a:pt x="317" y="83"/>
                    </a:cubicBezTo>
                    <a:cubicBezTo>
                      <a:pt x="317" y="25"/>
                      <a:pt x="317" y="25"/>
                      <a:pt x="317" y="25"/>
                    </a:cubicBezTo>
                    <a:cubicBezTo>
                      <a:pt x="317" y="11"/>
                      <a:pt x="329" y="0"/>
                      <a:pt x="343" y="0"/>
                    </a:cubicBezTo>
                    <a:cubicBezTo>
                      <a:pt x="533" y="0"/>
                      <a:pt x="533" y="0"/>
                      <a:pt x="533" y="0"/>
                    </a:cubicBezTo>
                    <a:cubicBezTo>
                      <a:pt x="533" y="32"/>
                      <a:pt x="533" y="32"/>
                      <a:pt x="533" y="32"/>
                    </a:cubicBezTo>
                    <a:cubicBezTo>
                      <a:pt x="533" y="46"/>
                      <a:pt x="522" y="57"/>
                      <a:pt x="508" y="57"/>
                    </a:cubicBezTo>
                    <a:cubicBezTo>
                      <a:pt x="375" y="57"/>
                      <a:pt x="375" y="57"/>
                      <a:pt x="375" y="57"/>
                    </a:cubicBezTo>
                    <a:cubicBezTo>
                      <a:pt x="375" y="114"/>
                      <a:pt x="375" y="114"/>
                      <a:pt x="375" y="114"/>
                    </a:cubicBezTo>
                    <a:cubicBezTo>
                      <a:pt x="375" y="128"/>
                      <a:pt x="363" y="140"/>
                      <a:pt x="349" y="140"/>
                    </a:cubicBezTo>
                    <a:cubicBezTo>
                      <a:pt x="216" y="140"/>
                      <a:pt x="216" y="140"/>
                      <a:pt x="216" y="140"/>
                    </a:cubicBezTo>
                    <a:cubicBezTo>
                      <a:pt x="216" y="197"/>
                      <a:pt x="216" y="197"/>
                      <a:pt x="216" y="197"/>
                    </a:cubicBezTo>
                    <a:cubicBezTo>
                      <a:pt x="216" y="211"/>
                      <a:pt x="204" y="222"/>
                      <a:pt x="190" y="222"/>
                    </a:cubicBezTo>
                    <a:cubicBezTo>
                      <a:pt x="0" y="222"/>
                      <a:pt x="0" y="222"/>
                      <a:pt x="0" y="222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0" y="177"/>
                      <a:pt x="11" y="165"/>
                      <a:pt x="25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Freeform 13"/>
              <p:cNvSpPr>
                <a:spLocks noEditPoints="1"/>
              </p:cNvSpPr>
              <p:nvPr/>
            </p:nvSpPr>
            <p:spPr bwMode="auto">
              <a:xfrm>
                <a:off x="5042691" y="2273922"/>
                <a:ext cx="529215" cy="655759"/>
              </a:xfrm>
              <a:custGeom>
                <a:avLst/>
                <a:gdLst>
                  <a:gd name="T0" fmla="*/ 28 w 612"/>
                  <a:gd name="T1" fmla="*/ 504 h 759"/>
                  <a:gd name="T2" fmla="*/ 148 w 612"/>
                  <a:gd name="T3" fmla="*/ 514 h 759"/>
                  <a:gd name="T4" fmla="*/ 179 w 612"/>
                  <a:gd name="T5" fmla="*/ 488 h 759"/>
                  <a:gd name="T6" fmla="*/ 184 w 612"/>
                  <a:gd name="T7" fmla="*/ 423 h 759"/>
                  <a:gd name="T8" fmla="*/ 158 w 612"/>
                  <a:gd name="T9" fmla="*/ 392 h 759"/>
                  <a:gd name="T10" fmla="*/ 38 w 612"/>
                  <a:gd name="T11" fmla="*/ 381 h 759"/>
                  <a:gd name="T12" fmla="*/ 7 w 612"/>
                  <a:gd name="T13" fmla="*/ 407 h 759"/>
                  <a:gd name="T14" fmla="*/ 2 w 612"/>
                  <a:gd name="T15" fmla="*/ 473 h 759"/>
                  <a:gd name="T16" fmla="*/ 28 w 612"/>
                  <a:gd name="T17" fmla="*/ 504 h 759"/>
                  <a:gd name="T18" fmla="*/ 157 w 612"/>
                  <a:gd name="T19" fmla="*/ 669 h 759"/>
                  <a:gd name="T20" fmla="*/ 254 w 612"/>
                  <a:gd name="T21" fmla="*/ 487 h 759"/>
                  <a:gd name="T22" fmla="*/ 334 w 612"/>
                  <a:gd name="T23" fmla="*/ 512 h 759"/>
                  <a:gd name="T24" fmla="*/ 342 w 612"/>
                  <a:gd name="T25" fmla="*/ 515 h 759"/>
                  <a:gd name="T26" fmla="*/ 216 w 612"/>
                  <a:gd name="T27" fmla="*/ 722 h 759"/>
                  <a:gd name="T28" fmla="*/ 157 w 612"/>
                  <a:gd name="T29" fmla="*/ 669 h 759"/>
                  <a:gd name="T30" fmla="*/ 379 w 612"/>
                  <a:gd name="T31" fmla="*/ 7 h 759"/>
                  <a:gd name="T32" fmla="*/ 426 w 612"/>
                  <a:gd name="T33" fmla="*/ 84 h 759"/>
                  <a:gd name="T34" fmla="*/ 349 w 612"/>
                  <a:gd name="T35" fmla="*/ 150 h 759"/>
                  <a:gd name="T36" fmla="*/ 304 w 612"/>
                  <a:gd name="T37" fmla="*/ 59 h 759"/>
                  <a:gd name="T38" fmla="*/ 379 w 612"/>
                  <a:gd name="T39" fmla="*/ 7 h 759"/>
                  <a:gd name="T40" fmla="*/ 371 w 612"/>
                  <a:gd name="T41" fmla="*/ 183 h 759"/>
                  <a:gd name="T42" fmla="*/ 403 w 612"/>
                  <a:gd name="T43" fmla="*/ 199 h 759"/>
                  <a:gd name="T44" fmla="*/ 574 w 612"/>
                  <a:gd name="T45" fmla="*/ 278 h 759"/>
                  <a:gd name="T46" fmla="*/ 579 w 612"/>
                  <a:gd name="T47" fmla="*/ 341 h 759"/>
                  <a:gd name="T48" fmla="*/ 398 w 612"/>
                  <a:gd name="T49" fmla="*/ 296 h 759"/>
                  <a:gd name="T50" fmla="*/ 381 w 612"/>
                  <a:gd name="T51" fmla="*/ 385 h 759"/>
                  <a:gd name="T52" fmla="*/ 390 w 612"/>
                  <a:gd name="T53" fmla="*/ 402 h 759"/>
                  <a:gd name="T54" fmla="*/ 561 w 612"/>
                  <a:gd name="T55" fmla="*/ 593 h 759"/>
                  <a:gd name="T56" fmla="*/ 489 w 612"/>
                  <a:gd name="T57" fmla="*/ 626 h 759"/>
                  <a:gd name="T58" fmla="*/ 233 w 612"/>
                  <a:gd name="T59" fmla="*/ 447 h 759"/>
                  <a:gd name="T60" fmla="*/ 203 w 612"/>
                  <a:gd name="T61" fmla="*/ 392 h 759"/>
                  <a:gd name="T62" fmla="*/ 231 w 612"/>
                  <a:gd name="T63" fmla="*/ 239 h 759"/>
                  <a:gd name="T64" fmla="*/ 157 w 612"/>
                  <a:gd name="T65" fmla="*/ 344 h 759"/>
                  <a:gd name="T66" fmla="*/ 95 w 612"/>
                  <a:gd name="T67" fmla="*/ 332 h 759"/>
                  <a:gd name="T68" fmla="*/ 247 w 612"/>
                  <a:gd name="T69" fmla="*/ 155 h 759"/>
                  <a:gd name="T70" fmla="*/ 313 w 612"/>
                  <a:gd name="T71" fmla="*/ 163 h 759"/>
                  <a:gd name="T72" fmla="*/ 349 w 612"/>
                  <a:gd name="T73" fmla="*/ 227 h 759"/>
                  <a:gd name="T74" fmla="*/ 371 w 612"/>
                  <a:gd name="T75" fmla="*/ 183 h 7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12" h="759">
                    <a:moveTo>
                      <a:pt x="28" y="504"/>
                    </a:moveTo>
                    <a:cubicBezTo>
                      <a:pt x="148" y="514"/>
                      <a:pt x="148" y="514"/>
                      <a:pt x="148" y="514"/>
                    </a:cubicBezTo>
                    <a:cubicBezTo>
                      <a:pt x="164" y="516"/>
                      <a:pt x="177" y="504"/>
                      <a:pt x="179" y="488"/>
                    </a:cubicBezTo>
                    <a:cubicBezTo>
                      <a:pt x="184" y="423"/>
                      <a:pt x="184" y="423"/>
                      <a:pt x="184" y="423"/>
                    </a:cubicBezTo>
                    <a:cubicBezTo>
                      <a:pt x="186" y="407"/>
                      <a:pt x="174" y="393"/>
                      <a:pt x="158" y="392"/>
                    </a:cubicBezTo>
                    <a:cubicBezTo>
                      <a:pt x="38" y="381"/>
                      <a:pt x="38" y="381"/>
                      <a:pt x="38" y="381"/>
                    </a:cubicBezTo>
                    <a:cubicBezTo>
                      <a:pt x="23" y="380"/>
                      <a:pt x="9" y="392"/>
                      <a:pt x="7" y="407"/>
                    </a:cubicBezTo>
                    <a:cubicBezTo>
                      <a:pt x="2" y="473"/>
                      <a:pt x="2" y="473"/>
                      <a:pt x="2" y="473"/>
                    </a:cubicBezTo>
                    <a:cubicBezTo>
                      <a:pt x="0" y="489"/>
                      <a:pt x="12" y="503"/>
                      <a:pt x="28" y="504"/>
                    </a:cubicBezTo>
                    <a:close/>
                    <a:moveTo>
                      <a:pt x="157" y="669"/>
                    </a:moveTo>
                    <a:cubicBezTo>
                      <a:pt x="220" y="595"/>
                      <a:pt x="230" y="592"/>
                      <a:pt x="254" y="487"/>
                    </a:cubicBezTo>
                    <a:cubicBezTo>
                      <a:pt x="280" y="496"/>
                      <a:pt x="307" y="504"/>
                      <a:pt x="334" y="512"/>
                    </a:cubicBezTo>
                    <a:cubicBezTo>
                      <a:pt x="337" y="513"/>
                      <a:pt x="339" y="514"/>
                      <a:pt x="342" y="515"/>
                    </a:cubicBezTo>
                    <a:cubicBezTo>
                      <a:pt x="303" y="633"/>
                      <a:pt x="296" y="637"/>
                      <a:pt x="216" y="722"/>
                    </a:cubicBezTo>
                    <a:cubicBezTo>
                      <a:pt x="180" y="759"/>
                      <a:pt x="122" y="709"/>
                      <a:pt x="157" y="669"/>
                    </a:cubicBezTo>
                    <a:close/>
                    <a:moveTo>
                      <a:pt x="379" y="7"/>
                    </a:moveTo>
                    <a:cubicBezTo>
                      <a:pt x="413" y="15"/>
                      <a:pt x="434" y="49"/>
                      <a:pt x="426" y="84"/>
                    </a:cubicBezTo>
                    <a:cubicBezTo>
                      <a:pt x="419" y="120"/>
                      <a:pt x="383" y="157"/>
                      <a:pt x="349" y="150"/>
                    </a:cubicBezTo>
                    <a:cubicBezTo>
                      <a:pt x="315" y="143"/>
                      <a:pt x="297" y="94"/>
                      <a:pt x="304" y="59"/>
                    </a:cubicBezTo>
                    <a:cubicBezTo>
                      <a:pt x="312" y="23"/>
                      <a:pt x="345" y="0"/>
                      <a:pt x="379" y="7"/>
                    </a:cubicBezTo>
                    <a:close/>
                    <a:moveTo>
                      <a:pt x="371" y="183"/>
                    </a:moveTo>
                    <a:cubicBezTo>
                      <a:pt x="378" y="185"/>
                      <a:pt x="393" y="190"/>
                      <a:pt x="403" y="199"/>
                    </a:cubicBezTo>
                    <a:cubicBezTo>
                      <a:pt x="494" y="286"/>
                      <a:pt x="474" y="282"/>
                      <a:pt x="574" y="278"/>
                    </a:cubicBezTo>
                    <a:cubicBezTo>
                      <a:pt x="612" y="277"/>
                      <a:pt x="611" y="338"/>
                      <a:pt x="579" y="341"/>
                    </a:cubicBezTo>
                    <a:cubicBezTo>
                      <a:pt x="477" y="350"/>
                      <a:pt x="470" y="358"/>
                      <a:pt x="398" y="296"/>
                    </a:cubicBezTo>
                    <a:cubicBezTo>
                      <a:pt x="381" y="385"/>
                      <a:pt x="381" y="385"/>
                      <a:pt x="381" y="385"/>
                    </a:cubicBezTo>
                    <a:cubicBezTo>
                      <a:pt x="380" y="392"/>
                      <a:pt x="383" y="399"/>
                      <a:pt x="390" y="402"/>
                    </a:cubicBezTo>
                    <a:cubicBezTo>
                      <a:pt x="494" y="448"/>
                      <a:pt x="515" y="448"/>
                      <a:pt x="561" y="593"/>
                    </a:cubicBezTo>
                    <a:cubicBezTo>
                      <a:pt x="578" y="638"/>
                      <a:pt x="510" y="668"/>
                      <a:pt x="489" y="626"/>
                    </a:cubicBezTo>
                    <a:cubicBezTo>
                      <a:pt x="417" y="484"/>
                      <a:pt x="405" y="506"/>
                      <a:pt x="233" y="447"/>
                    </a:cubicBezTo>
                    <a:cubicBezTo>
                      <a:pt x="211" y="435"/>
                      <a:pt x="203" y="416"/>
                      <a:pt x="203" y="392"/>
                    </a:cubicBezTo>
                    <a:cubicBezTo>
                      <a:pt x="231" y="239"/>
                      <a:pt x="231" y="239"/>
                      <a:pt x="231" y="239"/>
                    </a:cubicBezTo>
                    <a:cubicBezTo>
                      <a:pt x="164" y="260"/>
                      <a:pt x="171" y="259"/>
                      <a:pt x="157" y="344"/>
                    </a:cubicBezTo>
                    <a:cubicBezTo>
                      <a:pt x="151" y="376"/>
                      <a:pt x="91" y="372"/>
                      <a:pt x="95" y="332"/>
                    </a:cubicBezTo>
                    <a:cubicBezTo>
                      <a:pt x="107" y="207"/>
                      <a:pt x="126" y="199"/>
                      <a:pt x="247" y="155"/>
                    </a:cubicBezTo>
                    <a:cubicBezTo>
                      <a:pt x="264" y="149"/>
                      <a:pt x="304" y="160"/>
                      <a:pt x="313" y="163"/>
                    </a:cubicBezTo>
                    <a:cubicBezTo>
                      <a:pt x="349" y="227"/>
                      <a:pt x="349" y="227"/>
                      <a:pt x="349" y="227"/>
                    </a:cubicBezTo>
                    <a:cubicBezTo>
                      <a:pt x="371" y="183"/>
                      <a:pt x="371" y="183"/>
                      <a:pt x="371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4" name="组合 13"/>
          <p:cNvGrpSpPr/>
          <p:nvPr userDrawn="1"/>
        </p:nvGrpSpPr>
        <p:grpSpPr>
          <a:xfrm>
            <a:off x="9922427" y="293364"/>
            <a:ext cx="439701" cy="459830"/>
            <a:chOff x="4102125" y="4265651"/>
            <a:chExt cx="414516" cy="414516"/>
          </a:xfrm>
        </p:grpSpPr>
        <p:sp>
          <p:nvSpPr>
            <p:cNvPr id="15" name="椭圆 14"/>
            <p:cNvSpPr/>
            <p:nvPr/>
          </p:nvSpPr>
          <p:spPr>
            <a:xfrm>
              <a:off x="4102125" y="4265651"/>
              <a:ext cx="414516" cy="414516"/>
            </a:xfrm>
            <a:prstGeom prst="ellipse">
              <a:avLst/>
            </a:prstGeom>
            <a:solidFill>
              <a:schemeClr val="accent2"/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25400" dir="13500000">
                <a:srgbClr val="000000">
                  <a:alpha val="43137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199233" y="4358783"/>
              <a:ext cx="238761" cy="198211"/>
              <a:chOff x="3132963" y="3140191"/>
              <a:chExt cx="645573" cy="535933"/>
            </a:xfrm>
            <a:solidFill>
              <a:schemeClr val="bg1"/>
            </a:solidFill>
          </p:grpSpPr>
          <p:sp>
            <p:nvSpPr>
              <p:cNvPr id="17" name="Freeform 226"/>
              <p:cNvSpPr/>
              <p:nvPr/>
            </p:nvSpPr>
            <p:spPr bwMode="auto">
              <a:xfrm>
                <a:off x="3421629" y="3217854"/>
                <a:ext cx="356907" cy="392027"/>
              </a:xfrm>
              <a:custGeom>
                <a:avLst/>
                <a:gdLst>
                  <a:gd name="T0" fmla="*/ 0 w 529"/>
                  <a:gd name="T1" fmla="*/ 0 h 581"/>
                  <a:gd name="T2" fmla="*/ 2 w 529"/>
                  <a:gd name="T3" fmla="*/ 11 h 581"/>
                  <a:gd name="T4" fmla="*/ 25 w 529"/>
                  <a:gd name="T5" fmla="*/ 56 h 581"/>
                  <a:gd name="T6" fmla="*/ 473 w 529"/>
                  <a:gd name="T7" fmla="*/ 56 h 581"/>
                  <a:gd name="T8" fmla="*/ 473 w 529"/>
                  <a:gd name="T9" fmla="*/ 525 h 581"/>
                  <a:gd name="T10" fmla="*/ 127 w 529"/>
                  <a:gd name="T11" fmla="*/ 525 h 581"/>
                  <a:gd name="T12" fmla="*/ 127 w 529"/>
                  <a:gd name="T13" fmla="*/ 581 h 581"/>
                  <a:gd name="T14" fmla="*/ 529 w 529"/>
                  <a:gd name="T15" fmla="*/ 581 h 581"/>
                  <a:gd name="T16" fmla="*/ 529 w 529"/>
                  <a:gd name="T17" fmla="*/ 0 h 581"/>
                  <a:gd name="T18" fmla="*/ 0 w 529"/>
                  <a:gd name="T19" fmla="*/ 0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9" h="581">
                    <a:moveTo>
                      <a:pt x="0" y="0"/>
                    </a:moveTo>
                    <a:cubicBezTo>
                      <a:pt x="1" y="4"/>
                      <a:pt x="2" y="7"/>
                      <a:pt x="2" y="11"/>
                    </a:cubicBezTo>
                    <a:cubicBezTo>
                      <a:pt x="14" y="22"/>
                      <a:pt x="22" y="38"/>
                      <a:pt x="25" y="56"/>
                    </a:cubicBezTo>
                    <a:cubicBezTo>
                      <a:pt x="473" y="56"/>
                      <a:pt x="473" y="56"/>
                      <a:pt x="473" y="56"/>
                    </a:cubicBezTo>
                    <a:cubicBezTo>
                      <a:pt x="473" y="525"/>
                      <a:pt x="473" y="525"/>
                      <a:pt x="473" y="525"/>
                    </a:cubicBezTo>
                    <a:cubicBezTo>
                      <a:pt x="127" y="525"/>
                      <a:pt x="127" y="525"/>
                      <a:pt x="127" y="525"/>
                    </a:cubicBezTo>
                    <a:cubicBezTo>
                      <a:pt x="127" y="581"/>
                      <a:pt x="127" y="581"/>
                      <a:pt x="127" y="581"/>
                    </a:cubicBezTo>
                    <a:cubicBezTo>
                      <a:pt x="529" y="581"/>
                      <a:pt x="529" y="581"/>
                      <a:pt x="529" y="581"/>
                    </a:cubicBezTo>
                    <a:cubicBezTo>
                      <a:pt x="529" y="0"/>
                      <a:pt x="529" y="0"/>
                      <a:pt x="52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Freeform 227"/>
              <p:cNvSpPr/>
              <p:nvPr/>
            </p:nvSpPr>
            <p:spPr bwMode="auto">
              <a:xfrm>
                <a:off x="3198348" y="3140191"/>
                <a:ext cx="224709" cy="247551"/>
              </a:xfrm>
              <a:custGeom>
                <a:avLst/>
                <a:gdLst>
                  <a:gd name="T0" fmla="*/ 45 w 333"/>
                  <a:gd name="T1" fmla="*/ 243 h 367"/>
                  <a:gd name="T2" fmla="*/ 170 w 333"/>
                  <a:gd name="T3" fmla="*/ 367 h 367"/>
                  <a:gd name="T4" fmla="*/ 289 w 333"/>
                  <a:gd name="T5" fmla="*/ 243 h 367"/>
                  <a:gd name="T6" fmla="*/ 326 w 333"/>
                  <a:gd name="T7" fmla="*/ 203 h 367"/>
                  <a:gd name="T8" fmla="*/ 306 w 333"/>
                  <a:gd name="T9" fmla="*/ 142 h 367"/>
                  <a:gd name="T10" fmla="*/ 166 w 333"/>
                  <a:gd name="T11" fmla="*/ 0 h 367"/>
                  <a:gd name="T12" fmla="*/ 26 w 333"/>
                  <a:gd name="T13" fmla="*/ 142 h 367"/>
                  <a:gd name="T14" fmla="*/ 7 w 333"/>
                  <a:gd name="T15" fmla="*/ 203 h 367"/>
                  <a:gd name="T16" fmla="*/ 45 w 333"/>
                  <a:gd name="T17" fmla="*/ 243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3" h="367">
                    <a:moveTo>
                      <a:pt x="45" y="243"/>
                    </a:moveTo>
                    <a:cubicBezTo>
                      <a:pt x="71" y="308"/>
                      <a:pt x="118" y="367"/>
                      <a:pt x="170" y="367"/>
                    </a:cubicBezTo>
                    <a:cubicBezTo>
                      <a:pt x="222" y="367"/>
                      <a:pt x="266" y="308"/>
                      <a:pt x="289" y="243"/>
                    </a:cubicBezTo>
                    <a:cubicBezTo>
                      <a:pt x="305" y="242"/>
                      <a:pt x="320" y="226"/>
                      <a:pt x="326" y="203"/>
                    </a:cubicBezTo>
                    <a:cubicBezTo>
                      <a:pt x="333" y="176"/>
                      <a:pt x="324" y="149"/>
                      <a:pt x="306" y="142"/>
                    </a:cubicBezTo>
                    <a:cubicBezTo>
                      <a:pt x="302" y="63"/>
                      <a:pt x="241" y="0"/>
                      <a:pt x="166" y="0"/>
                    </a:cubicBezTo>
                    <a:cubicBezTo>
                      <a:pt x="92" y="0"/>
                      <a:pt x="31" y="63"/>
                      <a:pt x="26" y="142"/>
                    </a:cubicBezTo>
                    <a:cubicBezTo>
                      <a:pt x="9" y="149"/>
                      <a:pt x="0" y="176"/>
                      <a:pt x="7" y="203"/>
                    </a:cubicBezTo>
                    <a:cubicBezTo>
                      <a:pt x="13" y="227"/>
                      <a:pt x="29" y="243"/>
                      <a:pt x="45" y="2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Freeform 228"/>
              <p:cNvSpPr/>
              <p:nvPr/>
            </p:nvSpPr>
            <p:spPr bwMode="auto">
              <a:xfrm>
                <a:off x="3481875" y="3306367"/>
                <a:ext cx="233275" cy="180738"/>
              </a:xfrm>
              <a:custGeom>
                <a:avLst/>
                <a:gdLst>
                  <a:gd name="T0" fmla="*/ 41 w 346"/>
                  <a:gd name="T1" fmla="*/ 111 h 268"/>
                  <a:gd name="T2" fmla="*/ 0 w 346"/>
                  <a:gd name="T3" fmla="*/ 151 h 268"/>
                  <a:gd name="T4" fmla="*/ 90 w 346"/>
                  <a:gd name="T5" fmla="*/ 268 h 268"/>
                  <a:gd name="T6" fmla="*/ 254 w 346"/>
                  <a:gd name="T7" fmla="*/ 125 h 268"/>
                  <a:gd name="T8" fmla="*/ 284 w 346"/>
                  <a:gd name="T9" fmla="*/ 158 h 268"/>
                  <a:gd name="T10" fmla="*/ 346 w 346"/>
                  <a:gd name="T11" fmla="*/ 0 h 268"/>
                  <a:gd name="T12" fmla="*/ 184 w 346"/>
                  <a:gd name="T13" fmla="*/ 50 h 268"/>
                  <a:gd name="T14" fmla="*/ 218 w 346"/>
                  <a:gd name="T15" fmla="*/ 87 h 268"/>
                  <a:gd name="T16" fmla="*/ 99 w 346"/>
                  <a:gd name="T17" fmla="*/ 190 h 268"/>
                  <a:gd name="T18" fmla="*/ 41 w 346"/>
                  <a:gd name="T19" fmla="*/ 111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6" h="268">
                    <a:moveTo>
                      <a:pt x="41" y="111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12" y="165"/>
                      <a:pt x="90" y="268"/>
                      <a:pt x="90" y="268"/>
                    </a:cubicBezTo>
                    <a:cubicBezTo>
                      <a:pt x="254" y="125"/>
                      <a:pt x="254" y="125"/>
                      <a:pt x="254" y="125"/>
                    </a:cubicBezTo>
                    <a:cubicBezTo>
                      <a:pt x="284" y="158"/>
                      <a:pt x="284" y="158"/>
                      <a:pt x="284" y="158"/>
                    </a:cubicBezTo>
                    <a:cubicBezTo>
                      <a:pt x="346" y="0"/>
                      <a:pt x="346" y="0"/>
                      <a:pt x="346" y="0"/>
                    </a:cubicBezTo>
                    <a:cubicBezTo>
                      <a:pt x="184" y="50"/>
                      <a:pt x="184" y="50"/>
                      <a:pt x="184" y="50"/>
                    </a:cubicBezTo>
                    <a:cubicBezTo>
                      <a:pt x="218" y="87"/>
                      <a:pt x="218" y="87"/>
                      <a:pt x="218" y="87"/>
                    </a:cubicBezTo>
                    <a:cubicBezTo>
                      <a:pt x="99" y="190"/>
                      <a:pt x="99" y="190"/>
                      <a:pt x="99" y="190"/>
                    </a:cubicBezTo>
                    <a:lnTo>
                      <a:pt x="41" y="1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Freeform 229"/>
              <p:cNvSpPr/>
              <p:nvPr/>
            </p:nvSpPr>
            <p:spPr bwMode="auto">
              <a:xfrm>
                <a:off x="3132963" y="3377178"/>
                <a:ext cx="355480" cy="298946"/>
              </a:xfrm>
              <a:custGeom>
                <a:avLst/>
                <a:gdLst>
                  <a:gd name="T0" fmla="*/ 407 w 527"/>
                  <a:gd name="T1" fmla="*/ 0 h 443"/>
                  <a:gd name="T2" fmla="*/ 294 w 527"/>
                  <a:gd name="T3" fmla="*/ 190 h 443"/>
                  <a:gd name="T4" fmla="*/ 280 w 527"/>
                  <a:gd name="T5" fmla="*/ 105 h 443"/>
                  <a:gd name="T6" fmla="*/ 295 w 527"/>
                  <a:gd name="T7" fmla="*/ 77 h 443"/>
                  <a:gd name="T8" fmla="*/ 263 w 527"/>
                  <a:gd name="T9" fmla="*/ 44 h 443"/>
                  <a:gd name="T10" fmla="*/ 230 w 527"/>
                  <a:gd name="T11" fmla="*/ 77 h 443"/>
                  <a:gd name="T12" fmla="*/ 246 w 527"/>
                  <a:gd name="T13" fmla="*/ 105 h 443"/>
                  <a:gd name="T14" fmla="*/ 232 w 527"/>
                  <a:gd name="T15" fmla="*/ 189 h 443"/>
                  <a:gd name="T16" fmla="*/ 120 w 527"/>
                  <a:gd name="T17" fmla="*/ 0 h 443"/>
                  <a:gd name="T18" fmla="*/ 2 w 527"/>
                  <a:gd name="T19" fmla="*/ 125 h 443"/>
                  <a:gd name="T20" fmla="*/ 0 w 527"/>
                  <a:gd name="T21" fmla="*/ 125 h 443"/>
                  <a:gd name="T22" fmla="*/ 0 w 527"/>
                  <a:gd name="T23" fmla="*/ 402 h 443"/>
                  <a:gd name="T24" fmla="*/ 1 w 527"/>
                  <a:gd name="T25" fmla="*/ 402 h 443"/>
                  <a:gd name="T26" fmla="*/ 263 w 527"/>
                  <a:gd name="T27" fmla="*/ 443 h 443"/>
                  <a:gd name="T28" fmla="*/ 526 w 527"/>
                  <a:gd name="T29" fmla="*/ 402 h 443"/>
                  <a:gd name="T30" fmla="*/ 527 w 527"/>
                  <a:gd name="T31" fmla="*/ 402 h 443"/>
                  <a:gd name="T32" fmla="*/ 527 w 527"/>
                  <a:gd name="T33" fmla="*/ 125 h 443"/>
                  <a:gd name="T34" fmla="*/ 525 w 527"/>
                  <a:gd name="T35" fmla="*/ 125 h 443"/>
                  <a:gd name="T36" fmla="*/ 407 w 527"/>
                  <a:gd name="T37" fmla="*/ 0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7" h="443">
                    <a:moveTo>
                      <a:pt x="407" y="0"/>
                    </a:moveTo>
                    <a:cubicBezTo>
                      <a:pt x="294" y="190"/>
                      <a:pt x="294" y="190"/>
                      <a:pt x="294" y="190"/>
                    </a:cubicBezTo>
                    <a:cubicBezTo>
                      <a:pt x="280" y="105"/>
                      <a:pt x="280" y="105"/>
                      <a:pt x="280" y="105"/>
                    </a:cubicBezTo>
                    <a:cubicBezTo>
                      <a:pt x="289" y="99"/>
                      <a:pt x="295" y="89"/>
                      <a:pt x="295" y="77"/>
                    </a:cubicBezTo>
                    <a:cubicBezTo>
                      <a:pt x="295" y="59"/>
                      <a:pt x="281" y="44"/>
                      <a:pt x="263" y="44"/>
                    </a:cubicBezTo>
                    <a:cubicBezTo>
                      <a:pt x="245" y="44"/>
                      <a:pt x="230" y="59"/>
                      <a:pt x="230" y="77"/>
                    </a:cubicBezTo>
                    <a:cubicBezTo>
                      <a:pt x="230" y="89"/>
                      <a:pt x="237" y="99"/>
                      <a:pt x="246" y="105"/>
                    </a:cubicBezTo>
                    <a:cubicBezTo>
                      <a:pt x="232" y="189"/>
                      <a:pt x="232" y="189"/>
                      <a:pt x="232" y="189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56" y="27"/>
                      <a:pt x="12" y="72"/>
                      <a:pt x="2" y="12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402"/>
                      <a:pt x="0" y="402"/>
                      <a:pt x="0" y="402"/>
                    </a:cubicBezTo>
                    <a:cubicBezTo>
                      <a:pt x="1" y="402"/>
                      <a:pt x="1" y="402"/>
                      <a:pt x="1" y="402"/>
                    </a:cubicBezTo>
                    <a:cubicBezTo>
                      <a:pt x="14" y="425"/>
                      <a:pt x="126" y="443"/>
                      <a:pt x="263" y="443"/>
                    </a:cubicBezTo>
                    <a:cubicBezTo>
                      <a:pt x="401" y="443"/>
                      <a:pt x="513" y="425"/>
                      <a:pt x="526" y="402"/>
                    </a:cubicBezTo>
                    <a:cubicBezTo>
                      <a:pt x="527" y="402"/>
                      <a:pt x="527" y="402"/>
                      <a:pt x="527" y="402"/>
                    </a:cubicBezTo>
                    <a:cubicBezTo>
                      <a:pt x="527" y="125"/>
                      <a:pt x="527" y="125"/>
                      <a:pt x="527" y="125"/>
                    </a:cubicBezTo>
                    <a:cubicBezTo>
                      <a:pt x="525" y="125"/>
                      <a:pt x="525" y="125"/>
                      <a:pt x="525" y="125"/>
                    </a:cubicBezTo>
                    <a:cubicBezTo>
                      <a:pt x="515" y="72"/>
                      <a:pt x="471" y="27"/>
                      <a:pt x="40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Freeform 230"/>
              <p:cNvSpPr/>
              <p:nvPr/>
            </p:nvSpPr>
            <p:spPr bwMode="auto">
              <a:xfrm>
                <a:off x="3598655" y="3487105"/>
                <a:ext cx="54536" cy="68241"/>
              </a:xfrm>
              <a:custGeom>
                <a:avLst/>
                <a:gdLst>
                  <a:gd name="T0" fmla="*/ 0 w 81"/>
                  <a:gd name="T1" fmla="*/ 0 h 101"/>
                  <a:gd name="T2" fmla="*/ 0 w 81"/>
                  <a:gd name="T3" fmla="*/ 55 h 101"/>
                  <a:gd name="T4" fmla="*/ 40 w 81"/>
                  <a:gd name="T5" fmla="*/ 101 h 101"/>
                  <a:gd name="T6" fmla="*/ 81 w 81"/>
                  <a:gd name="T7" fmla="*/ 56 h 101"/>
                  <a:gd name="T8" fmla="*/ 81 w 81"/>
                  <a:gd name="T9" fmla="*/ 0 h 101"/>
                  <a:gd name="T10" fmla="*/ 59 w 81"/>
                  <a:gd name="T11" fmla="*/ 0 h 101"/>
                  <a:gd name="T12" fmla="*/ 59 w 81"/>
                  <a:gd name="T13" fmla="*/ 57 h 101"/>
                  <a:gd name="T14" fmla="*/ 40 w 81"/>
                  <a:gd name="T15" fmla="*/ 83 h 101"/>
                  <a:gd name="T16" fmla="*/ 22 w 81"/>
                  <a:gd name="T17" fmla="*/ 57 h 101"/>
                  <a:gd name="T18" fmla="*/ 22 w 81"/>
                  <a:gd name="T19" fmla="*/ 0 h 101"/>
                  <a:gd name="T20" fmla="*/ 0 w 81"/>
                  <a:gd name="T2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101">
                    <a:moveTo>
                      <a:pt x="0" y="0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87"/>
                      <a:pt x="15" y="101"/>
                      <a:pt x="40" y="101"/>
                    </a:cubicBezTo>
                    <a:cubicBezTo>
                      <a:pt x="65" y="101"/>
                      <a:pt x="81" y="86"/>
                      <a:pt x="81" y="56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59" y="75"/>
                      <a:pt x="52" y="83"/>
                      <a:pt x="40" y="83"/>
                    </a:cubicBezTo>
                    <a:cubicBezTo>
                      <a:pt x="29" y="83"/>
                      <a:pt x="22" y="74"/>
                      <a:pt x="22" y="57"/>
                    </a:cubicBezTo>
                    <a:cubicBezTo>
                      <a:pt x="22" y="0"/>
                      <a:pt x="22" y="0"/>
                      <a:pt x="2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Freeform 231"/>
              <p:cNvSpPr>
                <a:spLocks noEditPoints="1"/>
              </p:cNvSpPr>
              <p:nvPr/>
            </p:nvSpPr>
            <p:spPr bwMode="auto">
              <a:xfrm>
                <a:off x="3666040" y="3486534"/>
                <a:ext cx="47968" cy="67384"/>
              </a:xfrm>
              <a:custGeom>
                <a:avLst/>
                <a:gdLst>
                  <a:gd name="T0" fmla="*/ 31 w 71"/>
                  <a:gd name="T1" fmla="*/ 0 h 100"/>
                  <a:gd name="T2" fmla="*/ 0 w 71"/>
                  <a:gd name="T3" fmla="*/ 2 h 100"/>
                  <a:gd name="T4" fmla="*/ 0 w 71"/>
                  <a:gd name="T5" fmla="*/ 100 h 100"/>
                  <a:gd name="T6" fmla="*/ 23 w 71"/>
                  <a:gd name="T7" fmla="*/ 100 h 100"/>
                  <a:gd name="T8" fmla="*/ 23 w 71"/>
                  <a:gd name="T9" fmla="*/ 65 h 100"/>
                  <a:gd name="T10" fmla="*/ 30 w 71"/>
                  <a:gd name="T11" fmla="*/ 65 h 100"/>
                  <a:gd name="T12" fmla="*/ 62 w 71"/>
                  <a:gd name="T13" fmla="*/ 55 h 100"/>
                  <a:gd name="T14" fmla="*/ 71 w 71"/>
                  <a:gd name="T15" fmla="*/ 31 h 100"/>
                  <a:gd name="T16" fmla="*/ 61 w 71"/>
                  <a:gd name="T17" fmla="*/ 8 h 100"/>
                  <a:gd name="T18" fmla="*/ 31 w 71"/>
                  <a:gd name="T19" fmla="*/ 0 h 100"/>
                  <a:gd name="T20" fmla="*/ 30 w 71"/>
                  <a:gd name="T21" fmla="*/ 48 h 100"/>
                  <a:gd name="T22" fmla="*/ 23 w 71"/>
                  <a:gd name="T23" fmla="*/ 47 h 100"/>
                  <a:gd name="T24" fmla="*/ 23 w 71"/>
                  <a:gd name="T25" fmla="*/ 18 h 100"/>
                  <a:gd name="T26" fmla="*/ 32 w 71"/>
                  <a:gd name="T27" fmla="*/ 17 h 100"/>
                  <a:gd name="T28" fmla="*/ 49 w 71"/>
                  <a:gd name="T29" fmla="*/ 32 h 100"/>
                  <a:gd name="T30" fmla="*/ 30 w 71"/>
                  <a:gd name="T31" fmla="*/ 4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1" h="100">
                    <a:moveTo>
                      <a:pt x="31" y="0"/>
                    </a:moveTo>
                    <a:cubicBezTo>
                      <a:pt x="17" y="0"/>
                      <a:pt x="7" y="1"/>
                      <a:pt x="0" y="2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23" y="100"/>
                      <a:pt x="23" y="100"/>
                      <a:pt x="23" y="100"/>
                    </a:cubicBezTo>
                    <a:cubicBezTo>
                      <a:pt x="23" y="65"/>
                      <a:pt x="23" y="65"/>
                      <a:pt x="23" y="65"/>
                    </a:cubicBezTo>
                    <a:cubicBezTo>
                      <a:pt x="25" y="65"/>
                      <a:pt x="27" y="65"/>
                      <a:pt x="30" y="65"/>
                    </a:cubicBezTo>
                    <a:cubicBezTo>
                      <a:pt x="43" y="65"/>
                      <a:pt x="55" y="62"/>
                      <a:pt x="62" y="55"/>
                    </a:cubicBezTo>
                    <a:cubicBezTo>
                      <a:pt x="68" y="49"/>
                      <a:pt x="71" y="41"/>
                      <a:pt x="71" y="31"/>
                    </a:cubicBezTo>
                    <a:cubicBezTo>
                      <a:pt x="71" y="22"/>
                      <a:pt x="67" y="13"/>
                      <a:pt x="61" y="8"/>
                    </a:cubicBezTo>
                    <a:cubicBezTo>
                      <a:pt x="54" y="3"/>
                      <a:pt x="44" y="0"/>
                      <a:pt x="31" y="0"/>
                    </a:cubicBezTo>
                    <a:close/>
                    <a:moveTo>
                      <a:pt x="30" y="48"/>
                    </a:moveTo>
                    <a:cubicBezTo>
                      <a:pt x="27" y="48"/>
                      <a:pt x="24" y="48"/>
                      <a:pt x="23" y="47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4" y="18"/>
                      <a:pt x="27" y="17"/>
                      <a:pt x="32" y="17"/>
                    </a:cubicBezTo>
                    <a:cubicBezTo>
                      <a:pt x="43" y="17"/>
                      <a:pt x="49" y="23"/>
                      <a:pt x="49" y="32"/>
                    </a:cubicBezTo>
                    <a:cubicBezTo>
                      <a:pt x="49" y="42"/>
                      <a:pt x="42" y="48"/>
                      <a:pt x="3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3" name="组合 22"/>
          <p:cNvGrpSpPr/>
          <p:nvPr userDrawn="1"/>
        </p:nvGrpSpPr>
        <p:grpSpPr>
          <a:xfrm>
            <a:off x="11079206" y="293364"/>
            <a:ext cx="439701" cy="459830"/>
            <a:chOff x="5181486" y="4265651"/>
            <a:chExt cx="414516" cy="414516"/>
          </a:xfrm>
        </p:grpSpPr>
        <p:sp>
          <p:nvSpPr>
            <p:cNvPr id="24" name="椭圆 23"/>
            <p:cNvSpPr/>
            <p:nvPr/>
          </p:nvSpPr>
          <p:spPr>
            <a:xfrm>
              <a:off x="5181486" y="4265651"/>
              <a:ext cx="414516" cy="414516"/>
            </a:xfrm>
            <a:prstGeom prst="ellipse">
              <a:avLst/>
            </a:prstGeom>
            <a:solidFill>
              <a:schemeClr val="accent4"/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25400" dir="13500000">
                <a:srgbClr val="000000">
                  <a:alpha val="43137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5287222" y="4375239"/>
              <a:ext cx="253419" cy="172633"/>
              <a:chOff x="4895160" y="4287159"/>
              <a:chExt cx="571418" cy="389258"/>
            </a:xfrm>
            <a:solidFill>
              <a:schemeClr val="bg1"/>
            </a:solidFill>
          </p:grpSpPr>
          <p:sp>
            <p:nvSpPr>
              <p:cNvPr id="26" name="Freeform 327"/>
              <p:cNvSpPr>
                <a:spLocks noEditPoints="1"/>
              </p:cNvSpPr>
              <p:nvPr/>
            </p:nvSpPr>
            <p:spPr bwMode="auto">
              <a:xfrm>
                <a:off x="4895160" y="4287159"/>
                <a:ext cx="438051" cy="389258"/>
              </a:xfrm>
              <a:custGeom>
                <a:avLst/>
                <a:gdLst>
                  <a:gd name="T0" fmla="*/ 166 w 171"/>
                  <a:gd name="T1" fmla="*/ 0 h 152"/>
                  <a:gd name="T2" fmla="*/ 5 w 171"/>
                  <a:gd name="T3" fmla="*/ 0 h 152"/>
                  <a:gd name="T4" fmla="*/ 0 w 171"/>
                  <a:gd name="T5" fmla="*/ 5 h 152"/>
                  <a:gd name="T6" fmla="*/ 0 w 171"/>
                  <a:gd name="T7" fmla="*/ 146 h 152"/>
                  <a:gd name="T8" fmla="*/ 5 w 171"/>
                  <a:gd name="T9" fmla="*/ 152 h 152"/>
                  <a:gd name="T10" fmla="*/ 166 w 171"/>
                  <a:gd name="T11" fmla="*/ 152 h 152"/>
                  <a:gd name="T12" fmla="*/ 171 w 171"/>
                  <a:gd name="T13" fmla="*/ 146 h 152"/>
                  <a:gd name="T14" fmla="*/ 171 w 171"/>
                  <a:gd name="T15" fmla="*/ 5 h 152"/>
                  <a:gd name="T16" fmla="*/ 166 w 171"/>
                  <a:gd name="T17" fmla="*/ 0 h 152"/>
                  <a:gd name="T18" fmla="*/ 132 w 171"/>
                  <a:gd name="T19" fmla="*/ 12 h 152"/>
                  <a:gd name="T20" fmla="*/ 139 w 171"/>
                  <a:gd name="T21" fmla="*/ 19 h 152"/>
                  <a:gd name="T22" fmla="*/ 132 w 171"/>
                  <a:gd name="T23" fmla="*/ 26 h 152"/>
                  <a:gd name="T24" fmla="*/ 124 w 171"/>
                  <a:gd name="T25" fmla="*/ 19 h 152"/>
                  <a:gd name="T26" fmla="*/ 132 w 171"/>
                  <a:gd name="T27" fmla="*/ 12 h 152"/>
                  <a:gd name="T28" fmla="*/ 110 w 171"/>
                  <a:gd name="T29" fmla="*/ 12 h 152"/>
                  <a:gd name="T30" fmla="*/ 118 w 171"/>
                  <a:gd name="T31" fmla="*/ 19 h 152"/>
                  <a:gd name="T32" fmla="*/ 110 w 171"/>
                  <a:gd name="T33" fmla="*/ 26 h 152"/>
                  <a:gd name="T34" fmla="*/ 103 w 171"/>
                  <a:gd name="T35" fmla="*/ 19 h 152"/>
                  <a:gd name="T36" fmla="*/ 110 w 171"/>
                  <a:gd name="T37" fmla="*/ 12 h 152"/>
                  <a:gd name="T38" fmla="*/ 160 w 171"/>
                  <a:gd name="T39" fmla="*/ 141 h 152"/>
                  <a:gd name="T40" fmla="*/ 11 w 171"/>
                  <a:gd name="T41" fmla="*/ 141 h 152"/>
                  <a:gd name="T42" fmla="*/ 11 w 171"/>
                  <a:gd name="T43" fmla="*/ 38 h 152"/>
                  <a:gd name="T44" fmla="*/ 160 w 171"/>
                  <a:gd name="T45" fmla="*/ 38 h 152"/>
                  <a:gd name="T46" fmla="*/ 160 w 171"/>
                  <a:gd name="T47" fmla="*/ 141 h 152"/>
                  <a:gd name="T48" fmla="*/ 153 w 171"/>
                  <a:gd name="T49" fmla="*/ 26 h 152"/>
                  <a:gd name="T50" fmla="*/ 146 w 171"/>
                  <a:gd name="T51" fmla="*/ 19 h 152"/>
                  <a:gd name="T52" fmla="*/ 153 w 171"/>
                  <a:gd name="T53" fmla="*/ 12 h 152"/>
                  <a:gd name="T54" fmla="*/ 160 w 171"/>
                  <a:gd name="T55" fmla="*/ 19 h 152"/>
                  <a:gd name="T56" fmla="*/ 153 w 171"/>
                  <a:gd name="T57" fmla="*/ 2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71" h="152">
                    <a:moveTo>
                      <a:pt x="166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9"/>
                      <a:pt x="2" y="152"/>
                      <a:pt x="5" y="152"/>
                    </a:cubicBezTo>
                    <a:cubicBezTo>
                      <a:pt x="166" y="152"/>
                      <a:pt x="166" y="152"/>
                      <a:pt x="166" y="152"/>
                    </a:cubicBezTo>
                    <a:cubicBezTo>
                      <a:pt x="169" y="152"/>
                      <a:pt x="171" y="149"/>
                      <a:pt x="171" y="146"/>
                    </a:cubicBezTo>
                    <a:cubicBezTo>
                      <a:pt x="171" y="5"/>
                      <a:pt x="171" y="5"/>
                      <a:pt x="171" y="5"/>
                    </a:cubicBezTo>
                    <a:cubicBezTo>
                      <a:pt x="171" y="2"/>
                      <a:pt x="169" y="0"/>
                      <a:pt x="166" y="0"/>
                    </a:cubicBezTo>
                    <a:close/>
                    <a:moveTo>
                      <a:pt x="132" y="12"/>
                    </a:moveTo>
                    <a:cubicBezTo>
                      <a:pt x="136" y="12"/>
                      <a:pt x="139" y="15"/>
                      <a:pt x="139" y="19"/>
                    </a:cubicBezTo>
                    <a:cubicBezTo>
                      <a:pt x="139" y="23"/>
                      <a:pt x="136" y="26"/>
                      <a:pt x="132" y="26"/>
                    </a:cubicBezTo>
                    <a:cubicBezTo>
                      <a:pt x="128" y="26"/>
                      <a:pt x="124" y="23"/>
                      <a:pt x="124" y="19"/>
                    </a:cubicBezTo>
                    <a:cubicBezTo>
                      <a:pt x="124" y="15"/>
                      <a:pt x="128" y="12"/>
                      <a:pt x="132" y="12"/>
                    </a:cubicBezTo>
                    <a:close/>
                    <a:moveTo>
                      <a:pt x="110" y="12"/>
                    </a:moveTo>
                    <a:cubicBezTo>
                      <a:pt x="114" y="12"/>
                      <a:pt x="118" y="15"/>
                      <a:pt x="118" y="19"/>
                    </a:cubicBezTo>
                    <a:cubicBezTo>
                      <a:pt x="118" y="23"/>
                      <a:pt x="114" y="26"/>
                      <a:pt x="110" y="26"/>
                    </a:cubicBezTo>
                    <a:cubicBezTo>
                      <a:pt x="106" y="26"/>
                      <a:pt x="103" y="23"/>
                      <a:pt x="103" y="19"/>
                    </a:cubicBezTo>
                    <a:cubicBezTo>
                      <a:pt x="103" y="15"/>
                      <a:pt x="106" y="12"/>
                      <a:pt x="110" y="12"/>
                    </a:cubicBezTo>
                    <a:close/>
                    <a:moveTo>
                      <a:pt x="160" y="141"/>
                    </a:moveTo>
                    <a:cubicBezTo>
                      <a:pt x="11" y="141"/>
                      <a:pt x="11" y="141"/>
                      <a:pt x="11" y="141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60" y="38"/>
                      <a:pt x="160" y="38"/>
                      <a:pt x="160" y="38"/>
                    </a:cubicBezTo>
                    <a:lnTo>
                      <a:pt x="160" y="141"/>
                    </a:lnTo>
                    <a:close/>
                    <a:moveTo>
                      <a:pt x="153" y="26"/>
                    </a:moveTo>
                    <a:cubicBezTo>
                      <a:pt x="149" y="26"/>
                      <a:pt x="146" y="23"/>
                      <a:pt x="146" y="19"/>
                    </a:cubicBezTo>
                    <a:cubicBezTo>
                      <a:pt x="146" y="15"/>
                      <a:pt x="149" y="12"/>
                      <a:pt x="153" y="12"/>
                    </a:cubicBezTo>
                    <a:cubicBezTo>
                      <a:pt x="157" y="12"/>
                      <a:pt x="160" y="15"/>
                      <a:pt x="160" y="19"/>
                    </a:cubicBezTo>
                    <a:cubicBezTo>
                      <a:pt x="160" y="23"/>
                      <a:pt x="157" y="26"/>
                      <a:pt x="15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Rectangle 328"/>
              <p:cNvSpPr>
                <a:spLocks noChangeArrowheads="1"/>
              </p:cNvSpPr>
              <p:nvPr/>
            </p:nvSpPr>
            <p:spPr bwMode="auto">
              <a:xfrm>
                <a:off x="4953712" y="4417273"/>
                <a:ext cx="315527" cy="5963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Rectangle 329"/>
              <p:cNvSpPr>
                <a:spLocks noChangeArrowheads="1"/>
              </p:cNvSpPr>
              <p:nvPr/>
            </p:nvSpPr>
            <p:spPr bwMode="auto">
              <a:xfrm>
                <a:off x="4953712" y="4501847"/>
                <a:ext cx="99754" cy="10517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Rectangle 330"/>
              <p:cNvSpPr>
                <a:spLocks noChangeArrowheads="1"/>
              </p:cNvSpPr>
              <p:nvPr/>
            </p:nvSpPr>
            <p:spPr bwMode="auto">
              <a:xfrm>
                <a:off x="5071899" y="4505100"/>
                <a:ext cx="107344" cy="1301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Rectangle 331"/>
              <p:cNvSpPr>
                <a:spLocks noChangeArrowheads="1"/>
              </p:cNvSpPr>
              <p:nvPr/>
            </p:nvSpPr>
            <p:spPr bwMode="auto">
              <a:xfrm>
                <a:off x="5071899" y="4548471"/>
                <a:ext cx="107344" cy="1301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Rectangle 332"/>
              <p:cNvSpPr>
                <a:spLocks noChangeArrowheads="1"/>
              </p:cNvSpPr>
              <p:nvPr/>
            </p:nvSpPr>
            <p:spPr bwMode="auto">
              <a:xfrm>
                <a:off x="5071899" y="4589674"/>
                <a:ext cx="107344" cy="1518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Freeform 333"/>
              <p:cNvSpPr/>
              <p:nvPr/>
            </p:nvSpPr>
            <p:spPr bwMode="auto">
              <a:xfrm>
                <a:off x="5225867" y="4569073"/>
                <a:ext cx="40119" cy="41203"/>
              </a:xfrm>
              <a:custGeom>
                <a:avLst/>
                <a:gdLst>
                  <a:gd name="T0" fmla="*/ 11 w 37"/>
                  <a:gd name="T1" fmla="*/ 0 h 38"/>
                  <a:gd name="T2" fmla="*/ 11 w 37"/>
                  <a:gd name="T3" fmla="*/ 2 h 38"/>
                  <a:gd name="T4" fmla="*/ 0 w 37"/>
                  <a:gd name="T5" fmla="*/ 38 h 38"/>
                  <a:gd name="T6" fmla="*/ 35 w 37"/>
                  <a:gd name="T7" fmla="*/ 26 h 38"/>
                  <a:gd name="T8" fmla="*/ 37 w 37"/>
                  <a:gd name="T9" fmla="*/ 26 h 38"/>
                  <a:gd name="T10" fmla="*/ 11 w 37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">
                    <a:moveTo>
                      <a:pt x="11" y="0"/>
                    </a:moveTo>
                    <a:lnTo>
                      <a:pt x="11" y="2"/>
                    </a:lnTo>
                    <a:lnTo>
                      <a:pt x="0" y="38"/>
                    </a:lnTo>
                    <a:lnTo>
                      <a:pt x="35" y="26"/>
                    </a:lnTo>
                    <a:lnTo>
                      <a:pt x="37" y="26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Freeform 334"/>
              <p:cNvSpPr/>
              <p:nvPr/>
            </p:nvSpPr>
            <p:spPr bwMode="auto">
              <a:xfrm>
                <a:off x="5389594" y="4366311"/>
                <a:ext cx="76984" cy="79153"/>
              </a:xfrm>
              <a:custGeom>
                <a:avLst/>
                <a:gdLst>
                  <a:gd name="T0" fmla="*/ 23 w 30"/>
                  <a:gd name="T1" fmla="*/ 31 h 31"/>
                  <a:gd name="T2" fmla="*/ 28 w 30"/>
                  <a:gd name="T3" fmla="*/ 25 h 31"/>
                  <a:gd name="T4" fmla="*/ 28 w 30"/>
                  <a:gd name="T5" fmla="*/ 18 h 31"/>
                  <a:gd name="T6" fmla="*/ 13 w 30"/>
                  <a:gd name="T7" fmla="*/ 2 h 31"/>
                  <a:gd name="T8" fmla="*/ 6 w 30"/>
                  <a:gd name="T9" fmla="*/ 2 h 31"/>
                  <a:gd name="T10" fmla="*/ 0 w 30"/>
                  <a:gd name="T11" fmla="*/ 8 h 31"/>
                  <a:gd name="T12" fmla="*/ 23 w 30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1">
                    <a:moveTo>
                      <a:pt x="23" y="31"/>
                    </a:moveTo>
                    <a:cubicBezTo>
                      <a:pt x="28" y="25"/>
                      <a:pt x="28" y="25"/>
                      <a:pt x="28" y="25"/>
                    </a:cubicBezTo>
                    <a:cubicBezTo>
                      <a:pt x="30" y="23"/>
                      <a:pt x="30" y="20"/>
                      <a:pt x="28" y="18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1" y="0"/>
                      <a:pt x="8" y="0"/>
                      <a:pt x="6" y="2"/>
                    </a:cubicBezTo>
                    <a:cubicBezTo>
                      <a:pt x="0" y="8"/>
                      <a:pt x="0" y="8"/>
                      <a:pt x="0" y="8"/>
                    </a:cubicBezTo>
                    <a:lnTo>
                      <a:pt x="23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Freeform 335"/>
              <p:cNvSpPr/>
              <p:nvPr/>
            </p:nvSpPr>
            <p:spPr bwMode="auto">
              <a:xfrm>
                <a:off x="5258396" y="4394503"/>
                <a:ext cx="182160" cy="182160"/>
              </a:xfrm>
              <a:custGeom>
                <a:avLst/>
                <a:gdLst>
                  <a:gd name="T0" fmla="*/ 49 w 71"/>
                  <a:gd name="T1" fmla="*/ 0 h 71"/>
                  <a:gd name="T2" fmla="*/ 48 w 71"/>
                  <a:gd name="T3" fmla="*/ 0 h 71"/>
                  <a:gd name="T4" fmla="*/ 2 w 71"/>
                  <a:gd name="T5" fmla="*/ 47 h 71"/>
                  <a:gd name="T6" fmla="*/ 2 w 71"/>
                  <a:gd name="T7" fmla="*/ 54 h 71"/>
                  <a:gd name="T8" fmla="*/ 2 w 71"/>
                  <a:gd name="T9" fmla="*/ 55 h 71"/>
                  <a:gd name="T10" fmla="*/ 8 w 71"/>
                  <a:gd name="T11" fmla="*/ 56 h 71"/>
                  <a:gd name="T12" fmla="*/ 9 w 71"/>
                  <a:gd name="T13" fmla="*/ 62 h 71"/>
                  <a:gd name="T14" fmla="*/ 9 w 71"/>
                  <a:gd name="T15" fmla="*/ 62 h 71"/>
                  <a:gd name="T16" fmla="*/ 15 w 71"/>
                  <a:gd name="T17" fmla="*/ 63 h 71"/>
                  <a:gd name="T18" fmla="*/ 16 w 71"/>
                  <a:gd name="T19" fmla="*/ 69 h 71"/>
                  <a:gd name="T20" fmla="*/ 17 w 71"/>
                  <a:gd name="T21" fmla="*/ 69 h 71"/>
                  <a:gd name="T22" fmla="*/ 24 w 71"/>
                  <a:gd name="T23" fmla="*/ 69 h 71"/>
                  <a:gd name="T24" fmla="*/ 71 w 71"/>
                  <a:gd name="T25" fmla="*/ 23 h 71"/>
                  <a:gd name="T26" fmla="*/ 71 w 71"/>
                  <a:gd name="T27" fmla="*/ 22 h 71"/>
                  <a:gd name="T28" fmla="*/ 49 w 71"/>
                  <a:gd name="T2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1" h="71">
                    <a:moveTo>
                      <a:pt x="49" y="0"/>
                    </a:moveTo>
                    <a:cubicBezTo>
                      <a:pt x="49" y="0"/>
                      <a:pt x="48" y="0"/>
                      <a:pt x="48" y="0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0" y="49"/>
                      <a:pt x="0" y="52"/>
                      <a:pt x="2" y="54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4" y="56"/>
                      <a:pt x="6" y="57"/>
                      <a:pt x="8" y="56"/>
                    </a:cubicBezTo>
                    <a:cubicBezTo>
                      <a:pt x="7" y="58"/>
                      <a:pt x="7" y="60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11" y="64"/>
                      <a:pt x="13" y="64"/>
                      <a:pt x="15" y="63"/>
                    </a:cubicBezTo>
                    <a:cubicBezTo>
                      <a:pt x="14" y="65"/>
                      <a:pt x="15" y="67"/>
                      <a:pt x="16" y="69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9" y="71"/>
                      <a:pt x="22" y="71"/>
                      <a:pt x="24" y="69"/>
                    </a:cubicBezTo>
                    <a:cubicBezTo>
                      <a:pt x="71" y="23"/>
                      <a:pt x="71" y="23"/>
                      <a:pt x="71" y="23"/>
                    </a:cubicBezTo>
                    <a:cubicBezTo>
                      <a:pt x="71" y="23"/>
                      <a:pt x="71" y="22"/>
                      <a:pt x="71" y="22"/>
                    </a:cubicBezTo>
                    <a:lnTo>
                      <a:pt x="4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5" name="组合 34"/>
          <p:cNvGrpSpPr/>
          <p:nvPr userDrawn="1"/>
        </p:nvGrpSpPr>
        <p:grpSpPr>
          <a:xfrm>
            <a:off x="10500817" y="293364"/>
            <a:ext cx="439701" cy="459830"/>
            <a:chOff x="4626437" y="4265651"/>
            <a:chExt cx="414516" cy="414516"/>
          </a:xfrm>
        </p:grpSpPr>
        <p:sp>
          <p:nvSpPr>
            <p:cNvPr id="36" name="椭圆 35"/>
            <p:cNvSpPr/>
            <p:nvPr/>
          </p:nvSpPr>
          <p:spPr>
            <a:xfrm>
              <a:off x="4626437" y="4265651"/>
              <a:ext cx="414516" cy="414516"/>
            </a:xfrm>
            <a:prstGeom prst="ellipse">
              <a:avLst/>
            </a:prstGeom>
            <a:solidFill>
              <a:schemeClr val="accent3"/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25400" dir="13500000">
                <a:srgbClr val="000000">
                  <a:alpha val="43137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4710891" y="4356960"/>
              <a:ext cx="232896" cy="199705"/>
              <a:chOff x="3546346" y="2339026"/>
              <a:chExt cx="897787" cy="769842"/>
            </a:xfrm>
            <a:solidFill>
              <a:schemeClr val="bg1"/>
            </a:solidFill>
          </p:grpSpPr>
          <p:sp>
            <p:nvSpPr>
              <p:cNvPr id="38" name="Rectangle 227"/>
              <p:cNvSpPr>
                <a:spLocks noChangeArrowheads="1"/>
              </p:cNvSpPr>
              <p:nvPr/>
            </p:nvSpPr>
            <p:spPr bwMode="auto">
              <a:xfrm>
                <a:off x="3561526" y="3077423"/>
                <a:ext cx="882607" cy="314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9" name="Freeform 228"/>
              <p:cNvSpPr/>
              <p:nvPr/>
            </p:nvSpPr>
            <p:spPr bwMode="auto">
              <a:xfrm>
                <a:off x="3617909" y="2844302"/>
                <a:ext cx="125777" cy="210351"/>
              </a:xfrm>
              <a:custGeom>
                <a:avLst/>
                <a:gdLst>
                  <a:gd name="T0" fmla="*/ 6 w 49"/>
                  <a:gd name="T1" fmla="*/ 82 h 82"/>
                  <a:gd name="T2" fmla="*/ 43 w 49"/>
                  <a:gd name="T3" fmla="*/ 82 h 82"/>
                  <a:gd name="T4" fmla="*/ 49 w 49"/>
                  <a:gd name="T5" fmla="*/ 76 h 82"/>
                  <a:gd name="T6" fmla="*/ 49 w 49"/>
                  <a:gd name="T7" fmla="*/ 0 h 82"/>
                  <a:gd name="T8" fmla="*/ 0 w 49"/>
                  <a:gd name="T9" fmla="*/ 49 h 82"/>
                  <a:gd name="T10" fmla="*/ 0 w 49"/>
                  <a:gd name="T11" fmla="*/ 76 h 82"/>
                  <a:gd name="T12" fmla="*/ 6 w 49"/>
                  <a:gd name="T13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82">
                    <a:moveTo>
                      <a:pt x="6" y="82"/>
                    </a:moveTo>
                    <a:cubicBezTo>
                      <a:pt x="43" y="82"/>
                      <a:pt x="43" y="82"/>
                      <a:pt x="43" y="82"/>
                    </a:cubicBezTo>
                    <a:cubicBezTo>
                      <a:pt x="46" y="82"/>
                      <a:pt x="49" y="79"/>
                      <a:pt x="49" y="76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9"/>
                      <a:pt x="3" y="82"/>
                      <a:pt x="6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0" name="Freeform 229"/>
              <p:cNvSpPr/>
              <p:nvPr/>
            </p:nvSpPr>
            <p:spPr bwMode="auto">
              <a:xfrm>
                <a:off x="3779467" y="2682744"/>
                <a:ext cx="122524" cy="371910"/>
              </a:xfrm>
              <a:custGeom>
                <a:avLst/>
                <a:gdLst>
                  <a:gd name="T0" fmla="*/ 5 w 48"/>
                  <a:gd name="T1" fmla="*/ 145 h 145"/>
                  <a:gd name="T2" fmla="*/ 43 w 48"/>
                  <a:gd name="T3" fmla="*/ 145 h 145"/>
                  <a:gd name="T4" fmla="*/ 48 w 48"/>
                  <a:gd name="T5" fmla="*/ 139 h 145"/>
                  <a:gd name="T6" fmla="*/ 48 w 48"/>
                  <a:gd name="T7" fmla="*/ 0 h 145"/>
                  <a:gd name="T8" fmla="*/ 0 w 48"/>
                  <a:gd name="T9" fmla="*/ 49 h 145"/>
                  <a:gd name="T10" fmla="*/ 0 w 48"/>
                  <a:gd name="T11" fmla="*/ 139 h 145"/>
                  <a:gd name="T12" fmla="*/ 5 w 48"/>
                  <a:gd name="T13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45">
                    <a:moveTo>
                      <a:pt x="5" y="145"/>
                    </a:moveTo>
                    <a:cubicBezTo>
                      <a:pt x="43" y="145"/>
                      <a:pt x="43" y="145"/>
                      <a:pt x="43" y="145"/>
                    </a:cubicBezTo>
                    <a:cubicBezTo>
                      <a:pt x="46" y="145"/>
                      <a:pt x="48" y="142"/>
                      <a:pt x="48" y="139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139"/>
                      <a:pt x="0" y="139"/>
                      <a:pt x="0" y="139"/>
                    </a:cubicBezTo>
                    <a:cubicBezTo>
                      <a:pt x="0" y="142"/>
                      <a:pt x="2" y="145"/>
                      <a:pt x="5" y="1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1" name="Freeform 230"/>
              <p:cNvSpPr/>
              <p:nvPr/>
            </p:nvSpPr>
            <p:spPr bwMode="auto">
              <a:xfrm>
                <a:off x="3938857" y="2713104"/>
                <a:ext cx="124693" cy="341550"/>
              </a:xfrm>
              <a:custGeom>
                <a:avLst/>
                <a:gdLst>
                  <a:gd name="T0" fmla="*/ 22 w 49"/>
                  <a:gd name="T1" fmla="*/ 22 h 133"/>
                  <a:gd name="T2" fmla="*/ 0 w 49"/>
                  <a:gd name="T3" fmla="*/ 0 h 133"/>
                  <a:gd name="T4" fmla="*/ 0 w 49"/>
                  <a:gd name="T5" fmla="*/ 127 h 133"/>
                  <a:gd name="T6" fmla="*/ 6 w 49"/>
                  <a:gd name="T7" fmla="*/ 133 h 133"/>
                  <a:gd name="T8" fmla="*/ 43 w 49"/>
                  <a:gd name="T9" fmla="*/ 133 h 133"/>
                  <a:gd name="T10" fmla="*/ 49 w 49"/>
                  <a:gd name="T11" fmla="*/ 127 h 133"/>
                  <a:gd name="T12" fmla="*/ 49 w 49"/>
                  <a:gd name="T13" fmla="*/ 26 h 133"/>
                  <a:gd name="T14" fmla="*/ 38 w 49"/>
                  <a:gd name="T15" fmla="*/ 29 h 133"/>
                  <a:gd name="T16" fmla="*/ 22 w 49"/>
                  <a:gd name="T17" fmla="*/ 22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133">
                    <a:moveTo>
                      <a:pt x="22" y="2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0" y="130"/>
                      <a:pt x="3" y="133"/>
                      <a:pt x="6" y="133"/>
                    </a:cubicBezTo>
                    <a:cubicBezTo>
                      <a:pt x="43" y="133"/>
                      <a:pt x="43" y="133"/>
                      <a:pt x="43" y="133"/>
                    </a:cubicBezTo>
                    <a:cubicBezTo>
                      <a:pt x="46" y="133"/>
                      <a:pt x="49" y="130"/>
                      <a:pt x="49" y="127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6" y="28"/>
                      <a:pt x="42" y="29"/>
                      <a:pt x="38" y="29"/>
                    </a:cubicBezTo>
                    <a:cubicBezTo>
                      <a:pt x="32" y="29"/>
                      <a:pt x="27" y="26"/>
                      <a:pt x="2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2" name="Freeform 231"/>
              <p:cNvSpPr/>
              <p:nvPr/>
            </p:nvSpPr>
            <p:spPr bwMode="auto">
              <a:xfrm>
                <a:off x="4100415" y="2624193"/>
                <a:ext cx="122524" cy="430461"/>
              </a:xfrm>
              <a:custGeom>
                <a:avLst/>
                <a:gdLst>
                  <a:gd name="T0" fmla="*/ 5 w 48"/>
                  <a:gd name="T1" fmla="*/ 168 h 168"/>
                  <a:gd name="T2" fmla="*/ 43 w 48"/>
                  <a:gd name="T3" fmla="*/ 168 h 168"/>
                  <a:gd name="T4" fmla="*/ 48 w 48"/>
                  <a:gd name="T5" fmla="*/ 162 h 168"/>
                  <a:gd name="T6" fmla="*/ 48 w 48"/>
                  <a:gd name="T7" fmla="*/ 0 h 168"/>
                  <a:gd name="T8" fmla="*/ 0 w 48"/>
                  <a:gd name="T9" fmla="*/ 48 h 168"/>
                  <a:gd name="T10" fmla="*/ 0 w 48"/>
                  <a:gd name="T11" fmla="*/ 162 h 168"/>
                  <a:gd name="T12" fmla="*/ 5 w 48"/>
                  <a:gd name="T13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68">
                    <a:moveTo>
                      <a:pt x="5" y="168"/>
                    </a:moveTo>
                    <a:cubicBezTo>
                      <a:pt x="43" y="168"/>
                      <a:pt x="43" y="168"/>
                      <a:pt x="43" y="168"/>
                    </a:cubicBezTo>
                    <a:cubicBezTo>
                      <a:pt x="46" y="168"/>
                      <a:pt x="48" y="165"/>
                      <a:pt x="48" y="162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162"/>
                      <a:pt x="0" y="162"/>
                      <a:pt x="0" y="162"/>
                    </a:cubicBezTo>
                    <a:cubicBezTo>
                      <a:pt x="0" y="165"/>
                      <a:pt x="2" y="168"/>
                      <a:pt x="5" y="1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3" name="Freeform 232"/>
              <p:cNvSpPr/>
              <p:nvPr/>
            </p:nvSpPr>
            <p:spPr bwMode="auto">
              <a:xfrm>
                <a:off x="4258721" y="2513596"/>
                <a:ext cx="125777" cy="541058"/>
              </a:xfrm>
              <a:custGeom>
                <a:avLst/>
                <a:gdLst>
                  <a:gd name="T0" fmla="*/ 29 w 49"/>
                  <a:gd name="T1" fmla="*/ 0 h 211"/>
                  <a:gd name="T2" fmla="*/ 0 w 49"/>
                  <a:gd name="T3" fmla="*/ 29 h 211"/>
                  <a:gd name="T4" fmla="*/ 0 w 49"/>
                  <a:gd name="T5" fmla="*/ 205 h 211"/>
                  <a:gd name="T6" fmla="*/ 6 w 49"/>
                  <a:gd name="T7" fmla="*/ 211 h 211"/>
                  <a:gd name="T8" fmla="*/ 43 w 49"/>
                  <a:gd name="T9" fmla="*/ 211 h 211"/>
                  <a:gd name="T10" fmla="*/ 49 w 49"/>
                  <a:gd name="T11" fmla="*/ 205 h 211"/>
                  <a:gd name="T12" fmla="*/ 49 w 49"/>
                  <a:gd name="T13" fmla="*/ 22 h 211"/>
                  <a:gd name="T14" fmla="*/ 29 w 49"/>
                  <a:gd name="T15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211">
                    <a:moveTo>
                      <a:pt x="29" y="0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0" y="205"/>
                      <a:pt x="0" y="205"/>
                      <a:pt x="0" y="205"/>
                    </a:cubicBezTo>
                    <a:cubicBezTo>
                      <a:pt x="0" y="208"/>
                      <a:pt x="3" y="211"/>
                      <a:pt x="6" y="211"/>
                    </a:cubicBezTo>
                    <a:cubicBezTo>
                      <a:pt x="43" y="211"/>
                      <a:pt x="43" y="211"/>
                      <a:pt x="43" y="211"/>
                    </a:cubicBezTo>
                    <a:cubicBezTo>
                      <a:pt x="46" y="211"/>
                      <a:pt x="49" y="208"/>
                      <a:pt x="49" y="205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38" y="21"/>
                      <a:pt x="29" y="12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4" name="Freeform 233"/>
              <p:cNvSpPr/>
              <p:nvPr/>
            </p:nvSpPr>
            <p:spPr bwMode="auto">
              <a:xfrm>
                <a:off x="3546346" y="2339026"/>
                <a:ext cx="871764" cy="610452"/>
              </a:xfrm>
              <a:custGeom>
                <a:avLst/>
                <a:gdLst>
                  <a:gd name="T0" fmla="*/ 20 w 340"/>
                  <a:gd name="T1" fmla="*/ 234 h 238"/>
                  <a:gd name="T2" fmla="*/ 140 w 340"/>
                  <a:gd name="T3" fmla="*/ 113 h 238"/>
                  <a:gd name="T4" fmla="*/ 183 w 340"/>
                  <a:gd name="T5" fmla="*/ 156 h 238"/>
                  <a:gd name="T6" fmla="*/ 199 w 340"/>
                  <a:gd name="T7" fmla="*/ 156 h 238"/>
                  <a:gd name="T8" fmla="*/ 318 w 340"/>
                  <a:gd name="T9" fmla="*/ 37 h 238"/>
                  <a:gd name="T10" fmla="*/ 318 w 340"/>
                  <a:gd name="T11" fmla="*/ 64 h 238"/>
                  <a:gd name="T12" fmla="*/ 329 w 340"/>
                  <a:gd name="T13" fmla="*/ 75 h 238"/>
                  <a:gd name="T14" fmla="*/ 340 w 340"/>
                  <a:gd name="T15" fmla="*/ 64 h 238"/>
                  <a:gd name="T16" fmla="*/ 340 w 340"/>
                  <a:gd name="T17" fmla="*/ 11 h 238"/>
                  <a:gd name="T18" fmla="*/ 337 w 340"/>
                  <a:gd name="T19" fmla="*/ 3 h 238"/>
                  <a:gd name="T20" fmla="*/ 329 w 340"/>
                  <a:gd name="T21" fmla="*/ 0 h 238"/>
                  <a:gd name="T22" fmla="*/ 276 w 340"/>
                  <a:gd name="T23" fmla="*/ 0 h 238"/>
                  <a:gd name="T24" fmla="*/ 265 w 340"/>
                  <a:gd name="T25" fmla="*/ 11 h 238"/>
                  <a:gd name="T26" fmla="*/ 276 w 340"/>
                  <a:gd name="T27" fmla="*/ 22 h 238"/>
                  <a:gd name="T28" fmla="*/ 302 w 340"/>
                  <a:gd name="T29" fmla="*/ 22 h 238"/>
                  <a:gd name="T30" fmla="*/ 191 w 340"/>
                  <a:gd name="T31" fmla="*/ 133 h 238"/>
                  <a:gd name="T32" fmla="*/ 148 w 340"/>
                  <a:gd name="T33" fmla="*/ 90 h 238"/>
                  <a:gd name="T34" fmla="*/ 133 w 340"/>
                  <a:gd name="T35" fmla="*/ 90 h 238"/>
                  <a:gd name="T36" fmla="*/ 4 w 340"/>
                  <a:gd name="T37" fmla="*/ 219 h 238"/>
                  <a:gd name="T38" fmla="*/ 4 w 340"/>
                  <a:gd name="T39" fmla="*/ 234 h 238"/>
                  <a:gd name="T40" fmla="*/ 20 w 340"/>
                  <a:gd name="T41" fmla="*/ 2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40" h="238">
                    <a:moveTo>
                      <a:pt x="20" y="234"/>
                    </a:moveTo>
                    <a:cubicBezTo>
                      <a:pt x="140" y="113"/>
                      <a:pt x="140" y="113"/>
                      <a:pt x="140" y="113"/>
                    </a:cubicBezTo>
                    <a:cubicBezTo>
                      <a:pt x="183" y="156"/>
                      <a:pt x="183" y="156"/>
                      <a:pt x="183" y="156"/>
                    </a:cubicBezTo>
                    <a:cubicBezTo>
                      <a:pt x="188" y="160"/>
                      <a:pt x="195" y="160"/>
                      <a:pt x="199" y="156"/>
                    </a:cubicBezTo>
                    <a:cubicBezTo>
                      <a:pt x="318" y="37"/>
                      <a:pt x="318" y="37"/>
                      <a:pt x="318" y="37"/>
                    </a:cubicBezTo>
                    <a:cubicBezTo>
                      <a:pt x="318" y="64"/>
                      <a:pt x="318" y="64"/>
                      <a:pt x="318" y="64"/>
                    </a:cubicBezTo>
                    <a:cubicBezTo>
                      <a:pt x="318" y="70"/>
                      <a:pt x="323" y="75"/>
                      <a:pt x="329" y="75"/>
                    </a:cubicBezTo>
                    <a:cubicBezTo>
                      <a:pt x="335" y="75"/>
                      <a:pt x="340" y="70"/>
                      <a:pt x="340" y="64"/>
                    </a:cubicBezTo>
                    <a:cubicBezTo>
                      <a:pt x="340" y="11"/>
                      <a:pt x="340" y="11"/>
                      <a:pt x="340" y="11"/>
                    </a:cubicBezTo>
                    <a:cubicBezTo>
                      <a:pt x="340" y="8"/>
                      <a:pt x="339" y="5"/>
                      <a:pt x="337" y="3"/>
                    </a:cubicBezTo>
                    <a:cubicBezTo>
                      <a:pt x="335" y="1"/>
                      <a:pt x="332" y="0"/>
                      <a:pt x="329" y="0"/>
                    </a:cubicBezTo>
                    <a:cubicBezTo>
                      <a:pt x="276" y="0"/>
                      <a:pt x="276" y="0"/>
                      <a:pt x="276" y="0"/>
                    </a:cubicBezTo>
                    <a:cubicBezTo>
                      <a:pt x="270" y="0"/>
                      <a:pt x="265" y="4"/>
                      <a:pt x="265" y="11"/>
                    </a:cubicBezTo>
                    <a:cubicBezTo>
                      <a:pt x="265" y="17"/>
                      <a:pt x="270" y="22"/>
                      <a:pt x="276" y="22"/>
                    </a:cubicBezTo>
                    <a:cubicBezTo>
                      <a:pt x="302" y="22"/>
                      <a:pt x="302" y="22"/>
                      <a:pt x="302" y="22"/>
                    </a:cubicBezTo>
                    <a:cubicBezTo>
                      <a:pt x="191" y="133"/>
                      <a:pt x="191" y="133"/>
                      <a:pt x="191" y="13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4" y="86"/>
                      <a:pt x="137" y="86"/>
                      <a:pt x="133" y="90"/>
                    </a:cubicBezTo>
                    <a:cubicBezTo>
                      <a:pt x="4" y="219"/>
                      <a:pt x="4" y="219"/>
                      <a:pt x="4" y="219"/>
                    </a:cubicBezTo>
                    <a:cubicBezTo>
                      <a:pt x="0" y="223"/>
                      <a:pt x="0" y="230"/>
                      <a:pt x="4" y="234"/>
                    </a:cubicBezTo>
                    <a:cubicBezTo>
                      <a:pt x="8" y="238"/>
                      <a:pt x="15" y="238"/>
                      <a:pt x="20" y="2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12061" y="288370"/>
            <a:ext cx="11017092" cy="1200150"/>
          </a:xfrm>
          <a:prstGeom prst="rect">
            <a:avLst/>
          </a:prstGeom>
        </p:spPr>
        <p:txBody>
          <a:bodyPr vert="horz" lIns="124398" tIns="62199" rIns="124398" bIns="62199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12061" y="1680213"/>
            <a:ext cx="11017092" cy="4752261"/>
          </a:xfrm>
          <a:prstGeom prst="rect">
            <a:avLst/>
          </a:prstGeom>
        </p:spPr>
        <p:txBody>
          <a:bodyPr vert="horz" lIns="124398" tIns="62199" rIns="124398" bIns="62199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12060" y="6674168"/>
            <a:ext cx="2856283" cy="383382"/>
          </a:xfrm>
          <a:prstGeom prst="rect">
            <a:avLst/>
          </a:prstGeom>
        </p:spPr>
        <p:txBody>
          <a:bodyPr vert="horz" lIns="124398" tIns="62199" rIns="124398" bIns="62199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82415" y="6674168"/>
            <a:ext cx="3876385" cy="383382"/>
          </a:xfrm>
          <a:prstGeom prst="rect">
            <a:avLst/>
          </a:prstGeom>
        </p:spPr>
        <p:txBody>
          <a:bodyPr vert="horz" lIns="124398" tIns="62199" rIns="124398" bIns="62199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72870" y="6674168"/>
            <a:ext cx="2856283" cy="383382"/>
          </a:xfrm>
          <a:prstGeom prst="rect">
            <a:avLst/>
          </a:prstGeom>
        </p:spPr>
        <p:txBody>
          <a:bodyPr vert="horz" lIns="124398" tIns="62199" rIns="124398" bIns="62199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defTabSz="1243965" rtl="0" eaLnBrk="1" latinLnBrk="0" hangingPunct="1">
        <a:spcBef>
          <a:spcPct val="0"/>
        </a:spcBef>
        <a:buNone/>
        <a:defRPr sz="6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6725" indent="-466725" algn="l" defTabSz="12439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400" kern="1200">
          <a:solidFill>
            <a:schemeClr val="tx1"/>
          </a:solidFill>
          <a:latin typeface="+mn-lt"/>
          <a:ea typeface="+mn-ea"/>
          <a:cs typeface="+mn-cs"/>
        </a:defRPr>
      </a:lvl1pPr>
      <a:lvl2pPr marL="1010920" indent="-388620" algn="l" defTabSz="12439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55115" indent="-311150" algn="l" defTabSz="12439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3pPr>
      <a:lvl4pPr marL="2176780" indent="-311150" algn="l" defTabSz="12439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799080" indent="-311150" algn="l" defTabSz="1243965" rtl="0" eaLnBrk="1" latinLnBrk="0" hangingPunct="1">
        <a:spcBef>
          <a:spcPct val="20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420745" indent="-311150" algn="l" defTabSz="12439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043045" indent="-311150" algn="l" defTabSz="12439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664710" indent="-311150" algn="l" defTabSz="12439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287010" indent="-311150" algn="l" defTabSz="12439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43965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22300" algn="l" defTabSz="1243965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43965" algn="l" defTabSz="1243965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866265" algn="l" defTabSz="1243965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487930" algn="l" defTabSz="1243965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10230" algn="l" defTabSz="1243965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31895" algn="l" defTabSz="1243965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354195" algn="l" defTabSz="1243965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975860" algn="l" defTabSz="1243965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5.png"/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7.jpeg"/><Relationship Id="rId2" Type="http://schemas.openxmlformats.org/officeDocument/2006/relationships/image" Target="../media/image20.jpeg"/><Relationship Id="rId1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0.jpeg"/><Relationship Id="rId1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jpeg"/><Relationship Id="rId1" Type="http://schemas.openxmlformats.org/officeDocument/2006/relationships/image" Target="../media/image51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8.png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54.png"/><Relationship Id="rId7" Type="http://schemas.openxmlformats.org/officeDocument/2006/relationships/image" Target="../media/image63.png"/><Relationship Id="rId6" Type="http://schemas.openxmlformats.org/officeDocument/2006/relationships/image" Target="../media/image62.png"/><Relationship Id="rId5" Type="http://schemas.openxmlformats.org/officeDocument/2006/relationships/image" Target="../media/image53.png"/><Relationship Id="rId4" Type="http://schemas.openxmlformats.org/officeDocument/2006/relationships/image" Target="../media/image61.png"/><Relationship Id="rId3" Type="http://schemas.openxmlformats.org/officeDocument/2006/relationships/image" Target="../media/image56.png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5.jpeg"/><Relationship Id="rId2" Type="http://schemas.openxmlformats.org/officeDocument/2006/relationships/tags" Target="../tags/tag1.xml"/><Relationship Id="rId1" Type="http://schemas.openxmlformats.org/officeDocument/2006/relationships/image" Target="../media/image64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6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7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8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8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9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0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1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1.jpeg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image" Target="../media/image72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5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7.jpeg"/><Relationship Id="rId1" Type="http://schemas.openxmlformats.org/officeDocument/2006/relationships/image" Target="../media/image76.jpeg"/></Relationships>
</file>

<file path=ppt/slides/_rels/slide5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1.png"/><Relationship Id="rId3" Type="http://schemas.openxmlformats.org/officeDocument/2006/relationships/image" Target="../media/image80.png"/><Relationship Id="rId2" Type="http://schemas.openxmlformats.org/officeDocument/2006/relationships/image" Target="../media/image79.jpeg"/><Relationship Id="rId1" Type="http://schemas.openxmlformats.org/officeDocument/2006/relationships/image" Target="../media/image78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2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3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4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5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7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8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8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8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8.png"/></Relationships>
</file>

<file path=ppt/slides/_rels/slide6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image" Target="../media/image89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4886334"/>
            <a:ext cx="12241213" cy="231456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398" tIns="62199" rIns="124398" bIns="62199" rtlCol="0" anchor="ctr"/>
          <a:lstStyle/>
          <a:p>
            <a:pPr algn="ctr"/>
            <a:endParaRPr lang="zh-CN" altLang="en-US"/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1119946" y="2100252"/>
            <a:ext cx="9826974" cy="964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4398" tIns="62199" rIns="124398" bIns="62199">
            <a:spAutoFit/>
          </a:bodyPr>
          <a:lstStyle/>
          <a:p>
            <a:pPr marL="466725" indent="-466725" algn="ctr">
              <a:lnSpc>
                <a:spcPts val="7345"/>
              </a:lnSpc>
              <a:spcBef>
                <a:spcPct val="0"/>
              </a:spcBef>
              <a:defRPr/>
            </a:pPr>
            <a:r>
              <a:rPr lang="zh-CN" altLang="en-US" sz="49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城市轨道交通信号基础</a:t>
            </a:r>
            <a:endParaRPr lang="zh-CN" altLang="en-US" sz="38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5549102" y="3529012"/>
            <a:ext cx="6500858" cy="1313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4398" tIns="62199" rIns="124398" bIns="62199"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38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制作人：</a:t>
            </a:r>
            <a:r>
              <a:rPr lang="en-US" altLang="zh-CN" sz="3800" b="1" dirty="0" smtClean="0">
                <a:solidFill>
                  <a:srgbClr val="000000"/>
                </a:solidFill>
                <a:latin typeface="Vivaldi" panose="03020602050506090804" pitchFamily="66" charset="0"/>
                <a:ea typeface="华文新魏" panose="02010800040101010101" pitchFamily="2" charset="-122"/>
              </a:rPr>
              <a:t>TLN</a:t>
            </a:r>
            <a:endParaRPr lang="zh-CN" altLang="en-US" sz="3800" dirty="0">
              <a:solidFill>
                <a:srgbClr val="000000"/>
              </a:solidFill>
              <a:latin typeface="Vivaldi" panose="03020602050506090804" pitchFamily="66" charset="0"/>
              <a:ea typeface="华文新魏" panose="02010800040101010101" pitchFamily="2" charset="-122"/>
            </a:endParaRPr>
          </a:p>
        </p:txBody>
      </p:sp>
      <p:pic>
        <p:nvPicPr>
          <p:cNvPr id="46081" name="Picture 1" descr="C:\Users\Administrator\Desktop\地铁1号线照片\64058418740867923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62690" y="5100648"/>
            <a:ext cx="3714776" cy="1797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6082" name="Picture 2" descr="C:\Users\Administrator\Desktop\地铁1号线照片\7286068573558168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91780" y="5100648"/>
            <a:ext cx="3857652" cy="1814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6083" name="Picture 3" descr="C:\Users\Administrator\AppData\Roaming\Tencent\Users\603359521\QQ\WinTemp\RichOle\N7~6Z6}]4[LR(G]`L{7EQP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63746" y="5100648"/>
            <a:ext cx="3714776" cy="1822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0418" name="Picture 2" descr="C:\Users\Administrator\Desktop\信号基础课程材料\微信图片_2018122014180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9814" y="314302"/>
            <a:ext cx="4643470" cy="103279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>
        <p:fade/>
      </p:transition>
    </mc:Choice>
    <mc:Fallback>
      <p:transition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5477664" y="1314434"/>
            <a:ext cx="6192045" cy="54292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48508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2.2.1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信号的分类</a:t>
            </a:r>
            <a:endParaRPr lang="zh-CN" altLang="en-US" sz="2800" dirty="0"/>
          </a:p>
        </p:txBody>
      </p:sp>
      <p:grpSp>
        <p:nvGrpSpPr>
          <p:cNvPr id="5" name="组合 8"/>
          <p:cNvGrpSpPr/>
          <p:nvPr/>
        </p:nvGrpSpPr>
        <p:grpSpPr bwMode="auto">
          <a:xfrm>
            <a:off x="477004" y="1885938"/>
            <a:ext cx="2000264" cy="642938"/>
            <a:chOff x="571212" y="2345526"/>
            <a:chExt cx="1571896" cy="1151917"/>
          </a:xfrm>
        </p:grpSpPr>
        <p:sp>
          <p:nvSpPr>
            <p:cNvPr id="6" name="圆角矩形 5"/>
            <p:cNvSpPr/>
            <p:nvPr/>
          </p:nvSpPr>
          <p:spPr>
            <a:xfrm>
              <a:off x="571212" y="2345526"/>
              <a:ext cx="1571896" cy="1151917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29767" y="2479206"/>
              <a:ext cx="1493172" cy="82767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手信号</a:t>
              </a: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05566" y="2957508"/>
            <a:ext cx="4772249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矩形 9"/>
          <p:cNvSpPr/>
          <p:nvPr/>
        </p:nvSpPr>
        <p:spPr>
          <a:xfrm>
            <a:off x="1548574" y="6029342"/>
            <a:ext cx="264320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2000" b="1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位置适当；正确及时</a:t>
            </a:r>
            <a:endParaRPr lang="en-US" sz="2000" b="1" dirty="0" smtClean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Tx/>
              <a:buNone/>
            </a:pPr>
            <a:r>
              <a:rPr lang="zh-CN" altLang="en-US" sz="2000" b="1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横平竖直；灯正圈圆</a:t>
            </a:r>
            <a:endParaRPr lang="en-US" altLang="zh-CN" sz="2000" b="1" dirty="0" smtClean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Tx/>
              <a:buNone/>
            </a:pPr>
            <a:r>
              <a:rPr lang="zh-CN" altLang="en-US" sz="2000" b="1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角度准确；段落清晰</a:t>
            </a:r>
            <a:endParaRPr lang="zh-CN" altLang="en-US" sz="20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左弧形箭头 10"/>
          <p:cNvSpPr/>
          <p:nvPr/>
        </p:nvSpPr>
        <p:spPr>
          <a:xfrm>
            <a:off x="1191384" y="6100780"/>
            <a:ext cx="285752" cy="928694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4128" y="6315094"/>
            <a:ext cx="82586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07876" y="2290780"/>
            <a:ext cx="2603500" cy="359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908272" y="2290780"/>
            <a:ext cx="2393950" cy="359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5"/>
          <p:cNvSpPr txBox="1">
            <a:spLocks noChangeArrowheads="1"/>
          </p:cNvSpPr>
          <p:nvPr/>
        </p:nvSpPr>
        <p:spPr>
          <a:xfrm>
            <a:off x="8478060" y="6100780"/>
            <a:ext cx="3598863" cy="457200"/>
          </a:xfrm>
          <a:prstGeom prst="rect">
            <a:avLst/>
          </a:prstGeom>
          <a:noFill/>
        </p:spPr>
        <p:txBody>
          <a:bodyPr vert="horz" lIns="124398" tIns="62199" rIns="124398" bIns="62199" rtlCol="0">
            <a:normAutofit/>
          </a:bodyPr>
          <a:lstStyle/>
          <a:p>
            <a:pPr marL="466725" marR="0" lvl="0" indent="-466725" algn="l" defTabSz="1243965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   夜间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——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红色灯光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5765001" y="6005556"/>
            <a:ext cx="2714644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   昼间</a:t>
            </a:r>
            <a:r>
              <a:rPr lang="zh-CN" altLang="en-US" sz="2000" b="1" dirty="0">
                <a:latin typeface="Arial" panose="020B0604020202020204" pitchFamily="34" charset="0"/>
                <a:ea typeface="楷体_GB2312" pitchFamily="49" charset="-122"/>
              </a:rPr>
              <a:t>——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展开的红色信号旗</a:t>
            </a:r>
            <a:r>
              <a:rPr lang="zh-CN" altLang="en-US" sz="2000" b="1" dirty="0">
                <a:ea typeface="楷体_GB2312" pitchFamily="49" charset="-122"/>
              </a:rPr>
              <a:t>。</a:t>
            </a:r>
            <a:endParaRPr lang="zh-CN" altLang="en-US" sz="2000" b="1" dirty="0">
              <a:ea typeface="楷体_GB2312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977730" y="1457310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停车信号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0" grpId="0"/>
      <p:bldP spid="11" grpId="0" animBg="1"/>
      <p:bldP spid="12" grpId="0"/>
      <p:bldP spid="15" grpId="0" autoUpdateAnimBg="0" build="p"/>
      <p:bldP spid="16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91253" y="1743062"/>
            <a:ext cx="5786478" cy="528641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63086" y="2528880"/>
            <a:ext cx="2486025" cy="359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>
          <a:xfrm>
            <a:off x="6049168" y="1314434"/>
            <a:ext cx="6192045" cy="5429288"/>
          </a:xfrm>
          <a:prstGeom prst="rect">
            <a:avLst/>
          </a:prstGeom>
          <a:solidFill>
            <a:srgbClr val="F3F3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2.2.1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信号的分类</a:t>
            </a:r>
            <a:endParaRPr lang="zh-CN" altLang="en-US" sz="280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9880" y="2528880"/>
            <a:ext cx="2501900" cy="359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5"/>
          <p:cNvSpPr txBox="1">
            <a:spLocks noChangeArrowheads="1"/>
          </p:cNvSpPr>
          <p:nvPr/>
        </p:nvSpPr>
        <p:spPr>
          <a:xfrm>
            <a:off x="2691582" y="6243656"/>
            <a:ext cx="3598863" cy="609600"/>
          </a:xfrm>
          <a:prstGeom prst="rect">
            <a:avLst/>
          </a:prstGeom>
          <a:noFill/>
        </p:spPr>
        <p:txBody>
          <a:bodyPr vert="horz" lIns="124398" tIns="62199" rIns="124398" bIns="62199" rtlCol="0">
            <a:normAutofit fontScale="92500" lnSpcReduction="20000"/>
          </a:bodyPr>
          <a:lstStyle/>
          <a:p>
            <a:pPr marL="466725" marR="0" lvl="0" indent="-466725" algn="ctr" defTabSz="1243965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303EB"/>
                </a:solidFill>
                <a:effectLst/>
                <a:uLnTx/>
                <a:uFillTx/>
                <a:latin typeface="+mn-ea"/>
                <a:cs typeface="+mn-cs"/>
              </a:rPr>
              <a:t>夜间无红色灯光时</a:t>
            </a: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srgbClr val="0303EB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466725" marR="0" lvl="0" indent="-466725" algn="ctr" defTabSz="1243965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303EB"/>
                </a:solidFill>
                <a:effectLst/>
                <a:uLnTx/>
                <a:uFillTx/>
                <a:latin typeface="+mn-ea"/>
                <a:cs typeface="+mn-cs"/>
              </a:rPr>
              <a:t>用白色灯光上下摇动。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303EB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262690" y="6172218"/>
            <a:ext cx="3598863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1800" b="1" dirty="0" smtClean="0">
                <a:solidFill>
                  <a:srgbClr val="0000FF"/>
                </a:solidFill>
                <a:latin typeface="+mn-ea"/>
              </a:rPr>
              <a:t>  </a:t>
            </a:r>
            <a:r>
              <a:rPr lang="zh-CN" altLang="en-US" sz="1800" b="1" dirty="0" smtClean="0">
                <a:latin typeface="+mn-ea"/>
              </a:rPr>
              <a:t>昼间无</a:t>
            </a:r>
            <a:r>
              <a:rPr lang="zh-CN" altLang="en-US" sz="1800" b="1" dirty="0">
                <a:latin typeface="+mn-ea"/>
              </a:rPr>
              <a:t>红色信号旗</a:t>
            </a:r>
            <a:r>
              <a:rPr lang="zh-CN" altLang="en-US" sz="1800" b="1" dirty="0" smtClean="0">
                <a:latin typeface="+mn-ea"/>
              </a:rPr>
              <a:t>时</a:t>
            </a:r>
            <a:endParaRPr lang="en-US" altLang="zh-CN" sz="1800" b="1" dirty="0" smtClean="0">
              <a:latin typeface="+mn-ea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1800" b="1" dirty="0" smtClean="0">
                <a:latin typeface="+mn-ea"/>
              </a:rPr>
              <a:t>两</a:t>
            </a:r>
            <a:r>
              <a:rPr lang="zh-CN" altLang="en-US" sz="1800" b="1" dirty="0">
                <a:latin typeface="+mn-ea"/>
              </a:rPr>
              <a:t>臂高举头上向两侧摇动。</a:t>
            </a:r>
            <a:endParaRPr lang="zh-CN" altLang="en-US" sz="1800" b="1" dirty="0">
              <a:latin typeface="+mn-ea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6192044" y="1385872"/>
            <a:ext cx="5183187" cy="612775"/>
          </a:xfrm>
          <a:prstGeom prst="rect">
            <a:avLst/>
          </a:prstGeom>
          <a:noFill/>
        </p:spPr>
        <p:txBody>
          <a:bodyPr vert="horz" lIns="124398" tIns="62199" rIns="124398" bIns="62199" rtlCol="0" anchor="ctr">
            <a:normAutofit/>
          </a:bodyPr>
          <a:lstStyle/>
          <a:p>
            <a:pPr marL="0" marR="0" lvl="0" indent="0" algn="l" defTabSz="12439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j-cs"/>
              </a:rPr>
              <a:t>紧急停车信号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j-cs"/>
            </a:endParaRPr>
          </a:p>
        </p:txBody>
      </p:sp>
      <p:sp>
        <p:nvSpPr>
          <p:cNvPr id="12" name="Rectangle 5"/>
          <p:cNvSpPr txBox="1">
            <a:spLocks noChangeArrowheads="1"/>
          </p:cNvSpPr>
          <p:nvPr/>
        </p:nvSpPr>
        <p:spPr>
          <a:xfrm>
            <a:off x="9406754" y="5957904"/>
            <a:ext cx="2500330" cy="357190"/>
          </a:xfrm>
          <a:prstGeom prst="rect">
            <a:avLst/>
          </a:prstGeom>
          <a:noFill/>
        </p:spPr>
        <p:txBody>
          <a:bodyPr vert="horz" lIns="124398" tIns="62199" rIns="124398" bIns="62199" rtlCol="0">
            <a:normAutofit fontScale="92500" lnSpcReduction="10000"/>
          </a:bodyPr>
          <a:lstStyle/>
          <a:p>
            <a:pPr marL="466725" marR="0" lvl="0" indent="-466725" algn="l" defTabSz="1243965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红色灯光下压数次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6192044" y="2314566"/>
            <a:ext cx="3598863" cy="400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000" b="1" dirty="0" smtClean="0">
                <a:latin typeface="楷体_GB2312" pitchFamily="49" charset="-122"/>
                <a:ea typeface="楷体_GB2312" pitchFamily="49" charset="-122"/>
              </a:rPr>
              <a:t>展开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的红色信号旗下压数次</a:t>
            </a:r>
            <a:r>
              <a:rPr lang="zh-CN" altLang="en-US" sz="2000" b="1" dirty="0">
                <a:ea typeface="楷体_GB2312" pitchFamily="49" charset="-122"/>
              </a:rPr>
              <a:t>。</a:t>
            </a:r>
            <a:endParaRPr lang="zh-CN" altLang="en-US" sz="2000" b="1" dirty="0">
              <a:ea typeface="楷体_GB2312" pitchFamily="49" charset="-122"/>
            </a:endParaRPr>
          </a:p>
        </p:txBody>
      </p:sp>
      <p:pic>
        <p:nvPicPr>
          <p:cNvPr id="14" name="Picture 5" descr="图片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06358" y="2814632"/>
            <a:ext cx="2452688" cy="3657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15" name="Picture 6" descr="图片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406754" y="2171690"/>
            <a:ext cx="2438400" cy="36671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18" name="矩形 17"/>
          <p:cNvSpPr/>
          <p:nvPr/>
        </p:nvSpPr>
        <p:spPr>
          <a:xfrm>
            <a:off x="619880" y="1814500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停车信号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1" grpId="0"/>
      <p:bldP spid="12" grpId="0" autoUpdateAnimBg="0" build="p"/>
      <p:bldP spid="13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927708" y="1600186"/>
            <a:ext cx="5786478" cy="4929222"/>
          </a:xfrm>
          <a:prstGeom prst="rect">
            <a:avLst/>
          </a:prstGeom>
          <a:solidFill>
            <a:schemeClr val="bg1"/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2.2.1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信号的分类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1119946" y="1743062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减速信号</a:t>
            </a:r>
            <a:endParaRPr lang="zh-CN" altLang="en-US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7004" y="2386004"/>
            <a:ext cx="24511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63086" y="2386004"/>
            <a:ext cx="2525712" cy="359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548442" y="5957904"/>
            <a:ext cx="22477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楷体_GB2312" pitchFamily="49" charset="-122"/>
                <a:ea typeface="楷体_GB2312" pitchFamily="49" charset="-122"/>
              </a:rPr>
              <a:t>昼间</a:t>
            </a:r>
            <a:r>
              <a:rPr lang="zh-CN" altLang="en-US" sz="2000" b="1" dirty="0" smtClean="0">
                <a:latin typeface="Arial" panose="020B0604020202020204" pitchFamily="34" charset="0"/>
                <a:ea typeface="楷体_GB2312" pitchFamily="49" charset="-122"/>
              </a:rPr>
              <a:t>—</a:t>
            </a:r>
            <a:r>
              <a:rPr lang="zh-CN" altLang="en-US" sz="2000" b="1" dirty="0" smtClean="0">
                <a:latin typeface="楷体_GB2312" pitchFamily="49" charset="-122"/>
                <a:ea typeface="楷体_GB2312" pitchFamily="49" charset="-122"/>
              </a:rPr>
              <a:t>黄色信号旗</a:t>
            </a:r>
            <a:endParaRPr lang="zh-CN" altLang="en-US" sz="2000" dirty="0"/>
          </a:p>
        </p:txBody>
      </p:sp>
      <p:sp>
        <p:nvSpPr>
          <p:cNvPr id="8" name="矩形 7"/>
          <p:cNvSpPr/>
          <p:nvPr/>
        </p:nvSpPr>
        <p:spPr>
          <a:xfrm>
            <a:off x="3548838" y="6029342"/>
            <a:ext cx="19896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000" b="1" dirty="0" smtClean="0">
                <a:latin typeface="楷体_GB2312" pitchFamily="49" charset="-122"/>
                <a:ea typeface="楷体_GB2312" pitchFamily="49" charset="-122"/>
              </a:rPr>
              <a:t>夜间</a:t>
            </a:r>
            <a:r>
              <a:rPr lang="zh-CN" altLang="en-US" sz="2000" b="1" dirty="0" smtClean="0">
                <a:latin typeface="Arial" panose="020B0604020202020204" pitchFamily="34" charset="0"/>
                <a:ea typeface="楷体_GB2312" pitchFamily="49" charset="-122"/>
              </a:rPr>
              <a:t>—</a:t>
            </a:r>
            <a:r>
              <a:rPr lang="zh-CN" altLang="en-US" sz="2000" b="1" dirty="0" smtClean="0">
                <a:latin typeface="楷体_GB2312" pitchFamily="49" charset="-122"/>
                <a:ea typeface="楷体_GB2312" pitchFamily="49" charset="-122"/>
              </a:rPr>
              <a:t>黄色灯光</a:t>
            </a:r>
            <a:endParaRPr lang="zh-CN" altLang="en-US" sz="20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6335" y="2600318"/>
            <a:ext cx="2374900" cy="3595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070979" y="2314566"/>
            <a:ext cx="2357437" cy="359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5"/>
          <p:cNvSpPr txBox="1">
            <a:spLocks noChangeArrowheads="1"/>
          </p:cNvSpPr>
          <p:nvPr/>
        </p:nvSpPr>
        <p:spPr>
          <a:xfrm>
            <a:off x="8642351" y="6100780"/>
            <a:ext cx="3598862" cy="409604"/>
          </a:xfrm>
          <a:prstGeom prst="rect">
            <a:avLst/>
          </a:prstGeom>
          <a:noFill/>
        </p:spPr>
        <p:txBody>
          <a:bodyPr vert="horz" lIns="124398" tIns="62199" rIns="124398" bIns="62199" rtlCol="0">
            <a:normAutofit/>
          </a:bodyPr>
          <a:lstStyle/>
          <a:p>
            <a:pPr marL="466725" marR="0" lvl="0" indent="-466725" algn="l" defTabSz="1243965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用白色或绿色灯光下压数次。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6070583" y="2171690"/>
            <a:ext cx="2928958" cy="3381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000" b="1" dirty="0" smtClean="0">
                <a:latin typeface="楷体_GB2312" pitchFamily="49" charset="-122"/>
                <a:ea typeface="楷体_GB2312" pitchFamily="49" charset="-122"/>
              </a:rPr>
              <a:t>用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绿色信号旗下压数</a:t>
            </a:r>
            <a:r>
              <a:rPr lang="zh-CN" altLang="en-US" sz="2000" b="1" dirty="0" smtClean="0">
                <a:latin typeface="楷体_GB2312" pitchFamily="49" charset="-122"/>
                <a:ea typeface="楷体_GB2312" pitchFamily="49" charset="-122"/>
              </a:rPr>
              <a:t>次</a:t>
            </a:r>
            <a:endParaRPr lang="zh-CN" altLang="en-US" sz="2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27773" y="1671624"/>
            <a:ext cx="17331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0303EB"/>
                </a:solidFill>
                <a:latin typeface="楷体_GB2312" pitchFamily="49" charset="-122"/>
                <a:ea typeface="楷体_GB2312" pitchFamily="49" charset="-122"/>
              </a:rPr>
              <a:t>无黄色信号旗</a:t>
            </a:r>
            <a:endParaRPr lang="zh-CN" altLang="en-US" dirty="0">
              <a:solidFill>
                <a:srgbClr val="0303EB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499607" y="1743062"/>
            <a:ext cx="14750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0303EB"/>
                </a:solidFill>
                <a:latin typeface="楷体_GB2312" pitchFamily="49" charset="-122"/>
                <a:ea typeface="楷体_GB2312" pitchFamily="49" charset="-122"/>
              </a:rPr>
              <a:t>无黄色灯光</a:t>
            </a:r>
            <a:endParaRPr lang="zh-CN" altLang="en-US" dirty="0">
              <a:solidFill>
                <a:srgbClr val="0303EB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1" grpId="0"/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2.2.1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信号的分类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191252" y="1743062"/>
            <a:ext cx="5786478" cy="4929222"/>
          </a:xfrm>
          <a:prstGeom prst="rect">
            <a:avLst/>
          </a:prstGeom>
          <a:solidFill>
            <a:schemeClr val="bg1"/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263482" y="1743062"/>
            <a:ext cx="5786478" cy="4929222"/>
          </a:xfrm>
          <a:prstGeom prst="rect">
            <a:avLst/>
          </a:prstGeom>
          <a:solidFill>
            <a:schemeClr val="bg1"/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34128" y="1814500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发车信号</a:t>
            </a:r>
            <a:endParaRPr lang="zh-CN" altLang="en-US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7004" y="2314566"/>
            <a:ext cx="2571768" cy="360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63086" y="2314566"/>
            <a:ext cx="2500330" cy="359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1191384" y="6100780"/>
            <a:ext cx="3791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向列车方面作圆形转动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549234" y="1814500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引导手信号</a:t>
            </a:r>
            <a:endParaRPr lang="zh-CN" altLang="en-US" sz="2400" dirty="0">
              <a:solidFill>
                <a:prstClr val="white"/>
              </a:solidFill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34920" y="2314566"/>
            <a:ext cx="2786082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335316" y="2314566"/>
            <a:ext cx="2632072" cy="359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7763680" y="6029342"/>
            <a:ext cx="3070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高举头上左右摇动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957640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按信号机设置的位置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48508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2.2.1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信号的分类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4048904" y="3028946"/>
            <a:ext cx="1627369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303EB"/>
                </a:solidFill>
                <a:latin typeface="Perpetua" panose="02020502060401020303"/>
              </a:rPr>
              <a:t>地面信号</a:t>
            </a:r>
            <a:endParaRPr lang="zh-CN" altLang="en-US" dirty="0">
              <a:solidFill>
                <a:srgbClr val="0303EB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48904" y="5029210"/>
            <a:ext cx="1627369" cy="49039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lvl="0" algn="just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zh-CN" altLang="en-US" sz="2800" b="1" dirty="0" smtClean="0">
                <a:solidFill>
                  <a:srgbClr val="0303EB"/>
                </a:solidFill>
                <a:latin typeface="Perpetua" panose="02020502060401020303"/>
              </a:rPr>
              <a:t>车载信号</a:t>
            </a:r>
            <a:endParaRPr lang="zh-CN" altLang="en-US" sz="2800" b="1" dirty="0">
              <a:solidFill>
                <a:srgbClr val="0303EB"/>
              </a:solidFill>
              <a:latin typeface="Perpetua" panose="02020502060401020303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3812146" y="3283111"/>
            <a:ext cx="231820" cy="1957589"/>
          </a:xfrm>
          <a:custGeom>
            <a:avLst/>
            <a:gdLst>
              <a:gd name="connsiteX0" fmla="*/ 231820 w 231820"/>
              <a:gd name="connsiteY0" fmla="*/ 0 h 1957589"/>
              <a:gd name="connsiteX1" fmla="*/ 0 w 231820"/>
              <a:gd name="connsiteY1" fmla="*/ 0 h 1957589"/>
              <a:gd name="connsiteX2" fmla="*/ 0 w 231820"/>
              <a:gd name="connsiteY2" fmla="*/ 1957589 h 1957589"/>
              <a:gd name="connsiteX3" fmla="*/ 231820 w 231820"/>
              <a:gd name="connsiteY3" fmla="*/ 1957589 h 1957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820" h="1957589">
                <a:moveTo>
                  <a:pt x="231820" y="0"/>
                </a:moveTo>
                <a:lnTo>
                  <a:pt x="0" y="0"/>
                </a:lnTo>
                <a:lnTo>
                  <a:pt x="0" y="1957589"/>
                </a:lnTo>
                <a:lnTo>
                  <a:pt x="231820" y="1957589"/>
                </a:lnTo>
              </a:path>
            </a:pathLst>
          </a:cu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3334524" y="4243392"/>
            <a:ext cx="489397" cy="0"/>
          </a:xfrm>
          <a:custGeom>
            <a:avLst/>
            <a:gdLst>
              <a:gd name="connsiteX0" fmla="*/ 0 w 489397"/>
              <a:gd name="connsiteY0" fmla="*/ 0 h 0"/>
              <a:gd name="connsiteX1" fmla="*/ 489397 w 48939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89397">
                <a:moveTo>
                  <a:pt x="0" y="0"/>
                </a:moveTo>
                <a:lnTo>
                  <a:pt x="489397" y="0"/>
                </a:lnTo>
              </a:path>
            </a:pathLst>
          </a:cu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Picture 4" descr="d:\360浏~1\360\360se\360se6\USERDA~1\Temp\201112~1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 flipH="1">
            <a:off x="5834854" y="2028814"/>
            <a:ext cx="2667019" cy="2000264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92374" y="2028815"/>
            <a:ext cx="3000396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 descr="d:\360浏~1\360\360se\360se6\USERDA~1\Temp\U_1561~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77730" y="4171954"/>
            <a:ext cx="6013891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692110" y="2171690"/>
            <a:ext cx="4000528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+mj-ea"/>
              </a:rPr>
              <a:t> </a:t>
            </a:r>
            <a:r>
              <a:rPr lang="zh-CN" altLang="en-US" sz="2400" b="1" dirty="0" smtClean="0">
                <a:latin typeface="+mj-ea"/>
              </a:rPr>
              <a:t>城市轨道交通的自动化程度比较高，一般采用“</a:t>
            </a:r>
            <a:r>
              <a:rPr lang="zh-CN" altLang="en-US" sz="2400" b="1" dirty="0" smtClean="0">
                <a:solidFill>
                  <a:srgbClr val="0303EB"/>
                </a:solidFill>
                <a:latin typeface="+mj-ea"/>
              </a:rPr>
              <a:t>地面信号显示与车载信号系统相结合、以车载信号系统为主</a:t>
            </a:r>
            <a:r>
              <a:rPr lang="zh-CN" altLang="en-US" sz="2400" b="1" dirty="0" smtClean="0">
                <a:latin typeface="+mj-ea"/>
              </a:rPr>
              <a:t>”的运用方式，列车的运行速度不取决于地面信号机的显示，</a:t>
            </a:r>
            <a:r>
              <a:rPr lang="zh-CN" altLang="en-US" sz="2400" b="1" dirty="0" smtClean="0">
                <a:solidFill>
                  <a:srgbClr val="FF0000"/>
                </a:solidFill>
                <a:latin typeface="+mj-ea"/>
              </a:rPr>
              <a:t>地面信号只起辅助作用</a:t>
            </a:r>
            <a:r>
              <a:rPr lang="zh-CN" altLang="en-US" sz="2400" b="1" dirty="0" smtClean="0">
                <a:latin typeface="+mj-ea"/>
              </a:rPr>
              <a:t>。</a:t>
            </a:r>
            <a:endParaRPr lang="zh-CN" altLang="en-US" sz="2400" dirty="0"/>
          </a:p>
        </p:txBody>
      </p:sp>
      <p:sp>
        <p:nvSpPr>
          <p:cNvPr id="4" name="矩形 3"/>
          <p:cNvSpPr/>
          <p:nvPr/>
        </p:nvSpPr>
        <p:spPr>
          <a:xfrm>
            <a:off x="1048508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2.2.1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信号的分类</a:t>
            </a:r>
            <a:endParaRPr lang="zh-CN" altLang="en-US" sz="2800" dirty="0"/>
          </a:p>
        </p:txBody>
      </p:sp>
      <p:pic>
        <p:nvPicPr>
          <p:cNvPr id="5" name="Picture 2" descr="d:\360浏~1\360\360se\360se6\USERDA~1\Temp\201203~1.JPG"/>
          <p:cNvPicPr>
            <a:picLocks noChangeAspect="1" noChangeArrowheads="1"/>
          </p:cNvPicPr>
          <p:nvPr/>
        </p:nvPicPr>
        <p:blipFill>
          <a:blip r:embed="rId1"/>
          <a:srcRect l="7833" t="3043" r="6005" b="1115"/>
          <a:stretch>
            <a:fillRect/>
          </a:stretch>
        </p:blipFill>
        <p:spPr bwMode="auto">
          <a:xfrm>
            <a:off x="1548574" y="1671624"/>
            <a:ext cx="4714908" cy="5274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4128" y="3671888"/>
            <a:ext cx="3070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按信号的使用时间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921733" y="2314566"/>
            <a:ext cx="1627369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昼间信号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921733" y="3600450"/>
            <a:ext cx="1627369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夜间信号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977466" y="4957772"/>
            <a:ext cx="1627369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昼夜信号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3421667" y="2528880"/>
            <a:ext cx="428628" cy="2786082"/>
          </a:xfrm>
          <a:prstGeom prst="leftBrace">
            <a:avLst>
              <a:gd name="adj1" fmla="val 34373"/>
              <a:gd name="adj2" fmla="val 5000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2.2.1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信号的分类</a:t>
            </a:r>
            <a:endParaRPr lang="zh-CN" altLang="en-US" sz="2800" dirty="0"/>
          </a:p>
        </p:txBody>
      </p:sp>
      <p:grpSp>
        <p:nvGrpSpPr>
          <p:cNvPr id="9" name="组合 8"/>
          <p:cNvGrpSpPr/>
          <p:nvPr/>
        </p:nvGrpSpPr>
        <p:grpSpPr>
          <a:xfrm>
            <a:off x="3263086" y="5743590"/>
            <a:ext cx="8358246" cy="1285884"/>
            <a:chOff x="357158" y="1714488"/>
            <a:chExt cx="8358246" cy="1285884"/>
          </a:xfrm>
        </p:grpSpPr>
        <p:sp>
          <p:nvSpPr>
            <p:cNvPr id="10" name="矩形 9"/>
            <p:cNvSpPr/>
            <p:nvPr/>
          </p:nvSpPr>
          <p:spPr>
            <a:xfrm>
              <a:off x="357158" y="1714488"/>
              <a:ext cx="8358246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ea"/>
                  <a:ea typeface="+mj-ea"/>
                  <a:cs typeface="宋体" panose="02010600030101010101" pitchFamily="2" charset="-122"/>
                </a:rPr>
                <a:t>    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+mj-ea"/>
                  <a:ea typeface="+mj-ea"/>
                  <a:cs typeface="宋体" panose="02010600030101010101" pitchFamily="2" charset="-122"/>
                </a:rPr>
                <a:t>城市轨道交通信号机采用昼夜通用信号，在隧道内采用夜间信号。 显示距离为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303EB"/>
                  </a:solidFill>
                  <a:effectLst/>
                  <a:uLnTx/>
                  <a:uFillTx/>
                  <a:latin typeface="+mj-ea"/>
                  <a:ea typeface="+mj-ea"/>
                  <a:cs typeface="宋体" panose="02010600030101010101" pitchFamily="2" charset="-122"/>
                </a:rPr>
                <a:t>昼间信号</a:t>
              </a: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303EB"/>
                  </a:solidFill>
                  <a:effectLst/>
                  <a:uLnTx/>
                  <a:uFillTx/>
                  <a:latin typeface="+mj-ea"/>
                  <a:ea typeface="+mj-ea"/>
                  <a:cs typeface="宋体" panose="02010600030101010101" pitchFamily="2" charset="-122"/>
                </a:rPr>
                <a:t>1000m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+mj-ea"/>
                  <a:ea typeface="+mj-ea"/>
                  <a:cs typeface="宋体" panose="02010600030101010101" pitchFamily="2" charset="-122"/>
                </a:rPr>
                <a:t>，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303EB"/>
                  </a:solidFill>
                  <a:effectLst/>
                  <a:uLnTx/>
                  <a:uFillTx/>
                  <a:latin typeface="+mj-ea"/>
                  <a:ea typeface="+mj-ea"/>
                  <a:cs typeface="宋体" panose="02010600030101010101" pitchFamily="2" charset="-122"/>
                </a:rPr>
                <a:t>夜间信号</a:t>
              </a: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303EB"/>
                  </a:solidFill>
                  <a:effectLst/>
                  <a:uLnTx/>
                  <a:uFillTx/>
                  <a:latin typeface="+mj-ea"/>
                  <a:ea typeface="+mj-ea"/>
                  <a:cs typeface="宋体" panose="02010600030101010101" pitchFamily="2" charset="-122"/>
                </a:rPr>
                <a:t>200m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+mj-ea"/>
                  <a:ea typeface="+mj-ea"/>
                  <a:cs typeface="宋体" panose="02010600030101010101" pitchFamily="2" charset="-122"/>
                </a:rPr>
                <a:t>，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303EB"/>
                  </a:solidFill>
                  <a:effectLst/>
                  <a:uLnTx/>
                  <a:uFillTx/>
                  <a:latin typeface="+mj-ea"/>
                  <a:ea typeface="+mj-ea"/>
                  <a:cs typeface="宋体" panose="02010600030101010101" pitchFamily="2" charset="-122"/>
                </a:rPr>
                <a:t>昼夜通用信号</a:t>
              </a: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303EB"/>
                  </a:solidFill>
                  <a:effectLst/>
                  <a:uLnTx/>
                  <a:uFillTx/>
                  <a:latin typeface="+mj-ea"/>
                  <a:ea typeface="+mj-ea"/>
                  <a:cs typeface="宋体" panose="02010600030101010101" pitchFamily="2" charset="-122"/>
                </a:rPr>
                <a:t>400m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+mj-ea"/>
                  <a:ea typeface="+mj-ea"/>
                  <a:cs typeface="宋体" panose="02010600030101010101" pitchFamily="2" charset="-122"/>
                </a:rPr>
                <a:t>。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57158" y="2998784"/>
              <a:ext cx="8215370" cy="1588"/>
            </a:xfrm>
            <a:prstGeom prst="line">
              <a:avLst/>
            </a:prstGeom>
            <a:noFill/>
            <a:ln w="28575" cap="flat" cmpd="sng" algn="ctr">
              <a:solidFill>
                <a:srgbClr val="FF9900"/>
              </a:solidFill>
              <a:prstDash val="solid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 rot="5400000">
              <a:off x="8246295" y="2672551"/>
              <a:ext cx="654054" cy="1588"/>
            </a:xfrm>
            <a:prstGeom prst="line">
              <a:avLst/>
            </a:prstGeom>
            <a:noFill/>
            <a:ln w="28575" cap="flat" cmpd="sng" algn="ctr">
              <a:solidFill>
                <a:srgbClr val="FF9900"/>
              </a:solidFill>
              <a:prstDash val="solid"/>
            </a:ln>
            <a:effectLst/>
          </p:spPr>
        </p:cxnSp>
      </p:grpSp>
      <p:pic>
        <p:nvPicPr>
          <p:cNvPr id="14" name="Picture 2" descr="d:\360浏览器\360\360se\360se6\User Data\temp\20130530101339_3281.bmp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334920" y="528616"/>
            <a:ext cx="4214842" cy="2936896"/>
          </a:xfrm>
          <a:prstGeom prst="rect">
            <a:avLst/>
          </a:prstGeom>
          <a:noFill/>
        </p:spPr>
      </p:pic>
      <p:pic>
        <p:nvPicPr>
          <p:cNvPr id="13" name="Picture 2" descr="d:\360浏~1\360\360se\360se6\USERDA~1\Temp\W02012~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35118" y="2671756"/>
            <a:ext cx="3938120" cy="29012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335052" y="4029078"/>
            <a:ext cx="400052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 smtClean="0">
                <a:solidFill>
                  <a:prstClr val="black"/>
                </a:solidFill>
              </a:rPr>
              <a:t>在城轨中，以车载信号为主体信号，正线区段基本上不设信号机，只有在道岔区域需要进路防护，或为了工程车、救援车作业需要设置地面信号机。</a:t>
            </a:r>
            <a:endParaRPr lang="zh-CN" altLang="en-US" sz="2000" b="1" dirty="0">
              <a:solidFill>
                <a:prstClr val="black"/>
              </a:solidFill>
            </a:endParaRPr>
          </a:p>
        </p:txBody>
      </p:sp>
      <p:sp>
        <p:nvSpPr>
          <p:cNvPr id="10" name="圆角矩形 9"/>
          <p:cNvSpPr/>
          <p:nvPr/>
        </p:nvSpPr>
        <p:spPr bwMode="auto">
          <a:xfrm>
            <a:off x="1048508" y="2028814"/>
            <a:ext cx="10215634" cy="1487488"/>
          </a:xfrm>
          <a:prstGeom prst="roundRect">
            <a:avLst>
              <a:gd name="adj" fmla="val 7531"/>
            </a:avLst>
          </a:prstGeom>
          <a:noFill/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grpSp>
        <p:nvGrpSpPr>
          <p:cNvPr id="11" name="组合 8"/>
          <p:cNvGrpSpPr/>
          <p:nvPr/>
        </p:nvGrpSpPr>
        <p:grpSpPr bwMode="auto">
          <a:xfrm>
            <a:off x="405567" y="1541458"/>
            <a:ext cx="2000264" cy="642938"/>
            <a:chOff x="571212" y="2345526"/>
            <a:chExt cx="1571896" cy="1151917"/>
          </a:xfrm>
        </p:grpSpPr>
        <p:sp>
          <p:nvSpPr>
            <p:cNvPr id="12" name="圆角矩形 4"/>
            <p:cNvSpPr/>
            <p:nvPr/>
          </p:nvSpPr>
          <p:spPr>
            <a:xfrm>
              <a:off x="571212" y="2345526"/>
              <a:ext cx="1571896" cy="1151917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29767" y="2479206"/>
              <a:ext cx="1493172" cy="82767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信号机</a:t>
              </a: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334260" y="2255839"/>
            <a:ext cx="9929882" cy="1151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 smtClean="0"/>
              <a:t>        是保证行车安全、用于指挥列车运行的设备，是指示列车及调车作业的命令，行车有关人员必须熟知信号的显示方式，驾驶员必须按照信号机的显示要求进行行车及调车作业。</a:t>
            </a:r>
            <a:endParaRPr lang="en-US" altLang="zh-CN" sz="2000" b="1" dirty="0" smtClean="0">
              <a:solidFill>
                <a:srgbClr val="333399"/>
              </a:solidFill>
              <a:latin typeface="宋体" panose="02010600030101010101" pitchFamily="2" charset="-122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7004" y="4029077"/>
            <a:ext cx="3357586" cy="2449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06028" y="4029078"/>
            <a:ext cx="3269662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矩形 14"/>
          <p:cNvSpPr/>
          <p:nvPr/>
        </p:nvSpPr>
        <p:spPr>
          <a:xfrm>
            <a:off x="977070" y="314302"/>
            <a:ext cx="4925582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2.2.2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信号机的用途（举例）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新月形 12"/>
          <p:cNvSpPr/>
          <p:nvPr/>
        </p:nvSpPr>
        <p:spPr>
          <a:xfrm flipH="1">
            <a:off x="1834326" y="1957376"/>
            <a:ext cx="4572032" cy="4429156"/>
          </a:xfrm>
          <a:prstGeom prst="moon">
            <a:avLst/>
          </a:prstGeom>
          <a:gradFill>
            <a:gsLst>
              <a:gs pos="0">
                <a:schemeClr val="bg1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619880" y="2457442"/>
            <a:ext cx="3714776" cy="857256"/>
            <a:chOff x="500034" y="3286124"/>
            <a:chExt cx="3714776" cy="857256"/>
          </a:xfrm>
        </p:grpSpPr>
        <p:sp>
          <p:nvSpPr>
            <p:cNvPr id="5" name="圆角矩形 4"/>
            <p:cNvSpPr/>
            <p:nvPr/>
          </p:nvSpPr>
          <p:spPr>
            <a:xfrm>
              <a:off x="500034" y="3286124"/>
              <a:ext cx="3714776" cy="857256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  <a:ln w="12700" cap="flat" cmpd="sng" algn="ctr">
              <a:noFill/>
              <a:prstDash val="solid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00034" y="3500438"/>
              <a:ext cx="37147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j-ea"/>
                  <a:ea typeface="+mj-ea"/>
                </a:rPr>
                <a:t>指挥列车运行及调车作业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048640" y="3743326"/>
            <a:ext cx="3786214" cy="857256"/>
            <a:chOff x="500034" y="4286256"/>
            <a:chExt cx="3786214" cy="857256"/>
          </a:xfrm>
        </p:grpSpPr>
        <p:sp>
          <p:nvSpPr>
            <p:cNvPr id="8" name="圆角矩形 7"/>
            <p:cNvSpPr/>
            <p:nvPr/>
          </p:nvSpPr>
          <p:spPr>
            <a:xfrm>
              <a:off x="500034" y="4286256"/>
              <a:ext cx="3714776" cy="85725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 w="12700" cap="flat" cmpd="sng" algn="ctr">
              <a:noFill/>
              <a:prstDash val="solid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71472" y="4500570"/>
              <a:ext cx="37147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j-ea"/>
                  <a:ea typeface="+mj-ea"/>
                </a:rPr>
                <a:t>指示运行条件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71472" y="5072074"/>
            <a:ext cx="3714776" cy="857256"/>
            <a:chOff x="500034" y="5429264"/>
            <a:chExt cx="3714776" cy="857256"/>
          </a:xfrm>
        </p:grpSpPr>
        <p:sp>
          <p:nvSpPr>
            <p:cNvPr id="11" name="圆角矩形 10"/>
            <p:cNvSpPr/>
            <p:nvPr/>
          </p:nvSpPr>
          <p:spPr>
            <a:xfrm>
              <a:off x="500034" y="5429264"/>
              <a:ext cx="3714776" cy="857256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  <a:ln w="12700" cap="flat" cmpd="sng" algn="ctr">
              <a:noFill/>
              <a:prstDash val="solid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00034" y="5429264"/>
              <a:ext cx="3714776" cy="83099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j-ea"/>
                  <a:ea typeface="+mj-ea"/>
                  <a:cs typeface="+mj-cs"/>
                </a:rPr>
                <a:t>表示相关设备所处的位置和状态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j-cs"/>
              </a:endParaRPr>
            </a:p>
          </p:txBody>
        </p:sp>
      </p:grp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477796" y="242864"/>
            <a:ext cx="5372100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77796" y="3671888"/>
            <a:ext cx="535785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矩形 15"/>
          <p:cNvSpPr/>
          <p:nvPr/>
        </p:nvSpPr>
        <p:spPr>
          <a:xfrm>
            <a:off x="977070" y="314302"/>
            <a:ext cx="4925582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2.2.2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信号机的用途（举例）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18"/>
          <p:cNvGrpSpPr/>
          <p:nvPr/>
        </p:nvGrpSpPr>
        <p:grpSpPr>
          <a:xfrm>
            <a:off x="5366527" y="6983936"/>
            <a:ext cx="641349" cy="35507"/>
            <a:chOff x="1604962" y="2014246"/>
            <a:chExt cx="641349" cy="35507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68" name="直接连接符 13"/>
            <p:cNvSpPr/>
            <p:nvPr/>
          </p:nvSpPr>
          <p:spPr>
            <a:xfrm>
              <a:off x="1604962" y="2014246"/>
              <a:ext cx="641349" cy="3550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7753"/>
                  </a:moveTo>
                  <a:lnTo>
                    <a:pt x="641349" y="17753"/>
                  </a:lnTo>
                </a:path>
              </a:pathLst>
            </a:custGeom>
            <a:noFill/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sp>
        <p:sp>
          <p:nvSpPr>
            <p:cNvPr id="69" name="直接连接符 14"/>
            <p:cNvSpPr/>
            <p:nvPr/>
          </p:nvSpPr>
          <p:spPr>
            <a:xfrm>
              <a:off x="1909603" y="2015966"/>
              <a:ext cx="32067" cy="32067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spcFirstLastPara="0" vert="horz" wrap="square" lIns="12700" tIns="0" rIns="12700" bIns="0" numCol="1" spcCol="1270" anchor="ctr" anchorCtr="0">
              <a:noAutofit/>
            </a:bodyPr>
            <a:lstStyle/>
            <a:p>
              <a:pPr marL="0" marR="0" lvl="0" indent="0" algn="ctr" defTabSz="2222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12" name="任意多边形 111"/>
          <p:cNvSpPr/>
          <p:nvPr/>
        </p:nvSpPr>
        <p:spPr>
          <a:xfrm>
            <a:off x="5834854" y="5386400"/>
            <a:ext cx="231820" cy="1214446"/>
          </a:xfrm>
          <a:custGeom>
            <a:avLst/>
            <a:gdLst>
              <a:gd name="connsiteX0" fmla="*/ 231820 w 231820"/>
              <a:gd name="connsiteY0" fmla="*/ 0 h 1957589"/>
              <a:gd name="connsiteX1" fmla="*/ 0 w 231820"/>
              <a:gd name="connsiteY1" fmla="*/ 0 h 1957589"/>
              <a:gd name="connsiteX2" fmla="*/ 0 w 231820"/>
              <a:gd name="connsiteY2" fmla="*/ 1957589 h 1957589"/>
              <a:gd name="connsiteX3" fmla="*/ 231820 w 231820"/>
              <a:gd name="connsiteY3" fmla="*/ 1957589 h 1957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820" h="1957589">
                <a:moveTo>
                  <a:pt x="231820" y="0"/>
                </a:moveTo>
                <a:lnTo>
                  <a:pt x="0" y="0"/>
                </a:lnTo>
                <a:lnTo>
                  <a:pt x="0" y="1957589"/>
                </a:lnTo>
                <a:lnTo>
                  <a:pt x="231820" y="1957589"/>
                </a:lnTo>
              </a:path>
            </a:pathLst>
          </a:cu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任意多边形 112"/>
          <p:cNvSpPr/>
          <p:nvPr/>
        </p:nvSpPr>
        <p:spPr>
          <a:xfrm>
            <a:off x="5406226" y="6029342"/>
            <a:ext cx="406184" cy="45719"/>
          </a:xfrm>
          <a:custGeom>
            <a:avLst/>
            <a:gdLst>
              <a:gd name="connsiteX0" fmla="*/ 0 w 489397"/>
              <a:gd name="connsiteY0" fmla="*/ 0 h 0"/>
              <a:gd name="connsiteX1" fmla="*/ 489397 w 48939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89397">
                <a:moveTo>
                  <a:pt x="0" y="0"/>
                </a:moveTo>
                <a:lnTo>
                  <a:pt x="489397" y="0"/>
                </a:lnTo>
              </a:path>
            </a:pathLst>
          </a:cu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13"/>
          <p:cNvGrpSpPr/>
          <p:nvPr/>
        </p:nvGrpSpPr>
        <p:grpSpPr>
          <a:xfrm>
            <a:off x="5700417" y="1907214"/>
            <a:ext cx="56153" cy="1123078"/>
            <a:chOff x="1897560" y="1009490"/>
            <a:chExt cx="56153" cy="1123078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1" name="直接连接符 5"/>
            <p:cNvSpPr/>
            <p:nvPr/>
          </p:nvSpPr>
          <p:spPr>
            <a:xfrm rot="18289469">
              <a:off x="1364098" y="1553275"/>
              <a:ext cx="1123078" cy="3550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7753"/>
                  </a:moveTo>
                  <a:lnTo>
                    <a:pt x="1123078" y="17753"/>
                  </a:lnTo>
                </a:path>
              </a:pathLst>
            </a:custGeom>
            <a:noFill/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sp>
        <p:sp>
          <p:nvSpPr>
            <p:cNvPr id="12" name="直接连接符 6"/>
            <p:cNvSpPr/>
            <p:nvPr/>
          </p:nvSpPr>
          <p:spPr>
            <a:xfrm rot="18289469">
              <a:off x="1897560" y="1542952"/>
              <a:ext cx="56153" cy="56153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spcFirstLastPara="0" vert="horz" wrap="square" lIns="12700" tIns="0" rIns="12700" bIns="0" numCol="1" spcCol="1270" anchor="ctr" anchorCtr="0">
              <a:noAutofit/>
            </a:bodyPr>
            <a:lstStyle/>
            <a:p>
              <a:pPr marL="0" marR="0" lvl="0" indent="0" algn="ctr" defTabSz="2222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6" name="组合 18"/>
          <p:cNvGrpSpPr/>
          <p:nvPr/>
        </p:nvGrpSpPr>
        <p:grpSpPr>
          <a:xfrm>
            <a:off x="5407819" y="2911970"/>
            <a:ext cx="641349" cy="35507"/>
            <a:chOff x="1604962" y="2014246"/>
            <a:chExt cx="641349" cy="35507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7" name="直接连接符 13"/>
            <p:cNvSpPr/>
            <p:nvPr/>
          </p:nvSpPr>
          <p:spPr>
            <a:xfrm>
              <a:off x="1604962" y="2014246"/>
              <a:ext cx="641349" cy="3550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7753"/>
                  </a:moveTo>
                  <a:lnTo>
                    <a:pt x="641349" y="17753"/>
                  </a:lnTo>
                </a:path>
              </a:pathLst>
            </a:custGeom>
            <a:noFill/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sp>
        <p:sp>
          <p:nvSpPr>
            <p:cNvPr id="18" name="直接连接符 14"/>
            <p:cNvSpPr/>
            <p:nvPr/>
          </p:nvSpPr>
          <p:spPr>
            <a:xfrm>
              <a:off x="1909603" y="2015966"/>
              <a:ext cx="32067" cy="32067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spcFirstLastPara="0" vert="horz" wrap="square" lIns="12700" tIns="0" rIns="12700" bIns="0" numCol="1" spcCol="1270" anchor="ctr" anchorCtr="0">
              <a:noAutofit/>
            </a:bodyPr>
            <a:lstStyle/>
            <a:p>
              <a:pPr marL="0" marR="0" lvl="0" indent="0" algn="ctr" defTabSz="2222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2" name="组合 25"/>
          <p:cNvGrpSpPr/>
          <p:nvPr/>
        </p:nvGrpSpPr>
        <p:grpSpPr>
          <a:xfrm>
            <a:off x="5700417" y="2829155"/>
            <a:ext cx="56153" cy="1123078"/>
            <a:chOff x="1897560" y="1931431"/>
            <a:chExt cx="56153" cy="1123078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3" name="直接连接符 21"/>
            <p:cNvSpPr/>
            <p:nvPr/>
          </p:nvSpPr>
          <p:spPr>
            <a:xfrm rot="3310531">
              <a:off x="1364098" y="2475216"/>
              <a:ext cx="1123078" cy="3550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7753"/>
                  </a:moveTo>
                  <a:lnTo>
                    <a:pt x="1123078" y="17753"/>
                  </a:lnTo>
                </a:path>
              </a:pathLst>
            </a:custGeom>
            <a:noFill/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sp>
        <p:sp>
          <p:nvSpPr>
            <p:cNvPr id="24" name="直接连接符 22"/>
            <p:cNvSpPr/>
            <p:nvPr/>
          </p:nvSpPr>
          <p:spPr>
            <a:xfrm rot="3310531">
              <a:off x="1897560" y="2464893"/>
              <a:ext cx="56153" cy="56153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spcFirstLastPara="0" vert="horz" wrap="square" lIns="12700" tIns="0" rIns="12700" bIns="0" numCol="1" spcCol="1270" anchor="ctr" anchorCtr="0">
              <a:noAutofit/>
            </a:bodyPr>
            <a:lstStyle/>
            <a:p>
              <a:pPr marL="0" marR="0" lvl="0" indent="0" algn="ctr" defTabSz="2222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10" name="任意多边形 109"/>
          <p:cNvSpPr/>
          <p:nvPr/>
        </p:nvSpPr>
        <p:spPr>
          <a:xfrm>
            <a:off x="5834854" y="1957376"/>
            <a:ext cx="231820" cy="1957589"/>
          </a:xfrm>
          <a:custGeom>
            <a:avLst/>
            <a:gdLst>
              <a:gd name="connsiteX0" fmla="*/ 231820 w 231820"/>
              <a:gd name="connsiteY0" fmla="*/ 0 h 1957589"/>
              <a:gd name="connsiteX1" fmla="*/ 0 w 231820"/>
              <a:gd name="connsiteY1" fmla="*/ 0 h 1957589"/>
              <a:gd name="connsiteX2" fmla="*/ 0 w 231820"/>
              <a:gd name="connsiteY2" fmla="*/ 1957589 h 1957589"/>
              <a:gd name="connsiteX3" fmla="*/ 231820 w 231820"/>
              <a:gd name="connsiteY3" fmla="*/ 1957589 h 1957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820" h="1957589">
                <a:moveTo>
                  <a:pt x="231820" y="0"/>
                </a:moveTo>
                <a:lnTo>
                  <a:pt x="0" y="0"/>
                </a:lnTo>
                <a:lnTo>
                  <a:pt x="0" y="1957589"/>
                </a:lnTo>
                <a:lnTo>
                  <a:pt x="231820" y="1957589"/>
                </a:lnTo>
              </a:path>
            </a:pathLst>
          </a:cu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任意多边形 110"/>
          <p:cNvSpPr/>
          <p:nvPr/>
        </p:nvSpPr>
        <p:spPr>
          <a:xfrm>
            <a:off x="5357232" y="2917656"/>
            <a:ext cx="691936" cy="45719"/>
          </a:xfrm>
          <a:custGeom>
            <a:avLst/>
            <a:gdLst>
              <a:gd name="connsiteX0" fmla="*/ 0 w 489397"/>
              <a:gd name="connsiteY0" fmla="*/ 0 h 0"/>
              <a:gd name="connsiteX1" fmla="*/ 489397 w 48939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89397">
                <a:moveTo>
                  <a:pt x="0" y="0"/>
                </a:moveTo>
                <a:lnTo>
                  <a:pt x="489397" y="0"/>
                </a:lnTo>
              </a:path>
            </a:pathLst>
          </a:cu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48508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2.2.3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信号的显示</a:t>
            </a:r>
            <a:endParaRPr lang="zh-CN" alt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477004" y="1743062"/>
            <a:ext cx="3500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  <a:latin typeface="+mn-ea"/>
                <a:sym typeface="Arial" panose="020B0604020202020204" pitchFamily="34" charset="0"/>
              </a:rPr>
              <a:t>1</a:t>
            </a:r>
            <a:r>
              <a:rPr lang="zh-CN" altLang="en-US" sz="2400" b="1" dirty="0" smtClean="0">
                <a:solidFill>
                  <a:srgbClr val="0070C0"/>
                </a:solidFill>
                <a:latin typeface="+mn-ea"/>
                <a:sym typeface="Arial" panose="020B0604020202020204" pitchFamily="34" charset="0"/>
              </a:rPr>
              <a:t>、信号机显示颜色选择</a:t>
            </a:r>
            <a:endParaRPr lang="zh-CN" altLang="en-US" sz="2400" b="1" dirty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600318"/>
            <a:ext cx="3714776" cy="4071966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333399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6" name="组合 12"/>
          <p:cNvGrpSpPr/>
          <p:nvPr/>
        </p:nvGrpSpPr>
        <p:grpSpPr>
          <a:xfrm>
            <a:off x="3804444" y="2528880"/>
            <a:ext cx="1603374" cy="801687"/>
            <a:chOff x="1587" y="1631156"/>
            <a:chExt cx="1603374" cy="801687"/>
          </a:xfrm>
          <a:solidFill>
            <a:schemeClr val="accent2">
              <a:lumMod val="20000"/>
              <a:lumOff val="80000"/>
            </a:schemeClr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8" name="圆角矩形 7"/>
            <p:cNvSpPr/>
            <p:nvPr/>
          </p:nvSpPr>
          <p:spPr>
            <a:xfrm>
              <a:off x="1587" y="1631156"/>
              <a:ext cx="1603374" cy="801687"/>
            </a:xfrm>
            <a:prstGeom prst="roundRect">
              <a:avLst>
                <a:gd name="adj" fmla="val 10000"/>
              </a:avLst>
            </a:prstGeom>
            <a:grpFill/>
            <a:ln w="12700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sp>
        <p:sp>
          <p:nvSpPr>
            <p:cNvPr id="9" name="圆角矩形 4"/>
            <p:cNvSpPr/>
            <p:nvPr/>
          </p:nvSpPr>
          <p:spPr>
            <a:xfrm>
              <a:off x="25068" y="1654637"/>
              <a:ext cx="1556412" cy="754725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spcFirstLastPara="0" vert="horz" wrap="square" lIns="18415" tIns="18415" rIns="18415" bIns="18415" numCol="1" spcCol="1270" anchor="ctr" anchorCtr="0">
              <a:noAutofit/>
            </a:bodyPr>
            <a:lstStyle/>
            <a:p>
              <a:pPr marL="0" marR="0" lvl="0" indent="0" algn="ctr" defTabSz="12890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基本颜色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3" name="组合 16"/>
          <p:cNvGrpSpPr/>
          <p:nvPr/>
        </p:nvGrpSpPr>
        <p:grpSpPr>
          <a:xfrm>
            <a:off x="7263614" y="1752177"/>
            <a:ext cx="641350" cy="35507"/>
            <a:chOff x="3849687" y="1092305"/>
            <a:chExt cx="641350" cy="35507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4" name="直接连接符 9"/>
            <p:cNvSpPr/>
            <p:nvPr/>
          </p:nvSpPr>
          <p:spPr>
            <a:xfrm>
              <a:off x="3849687" y="1092305"/>
              <a:ext cx="641350" cy="3550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7753"/>
                  </a:moveTo>
                  <a:lnTo>
                    <a:pt x="641350" y="17753"/>
                  </a:lnTo>
                </a:path>
              </a:pathLst>
            </a:custGeom>
            <a:noFill/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sp>
        <p:sp>
          <p:nvSpPr>
            <p:cNvPr id="15" name="直接连接符 10"/>
            <p:cNvSpPr/>
            <p:nvPr/>
          </p:nvSpPr>
          <p:spPr>
            <a:xfrm>
              <a:off x="4154328" y="1094025"/>
              <a:ext cx="32067" cy="32067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spcFirstLastPara="0" vert="horz" wrap="square" lIns="12700" tIns="0" rIns="12700" bIns="0" numCol="1" spcCol="1270" anchor="ctr" anchorCtr="0">
              <a:noAutofit/>
            </a:bodyPr>
            <a:lstStyle/>
            <a:p>
              <a:pPr marL="0" marR="0" lvl="0" indent="0" algn="ctr" defTabSz="2222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9" name="组合 20"/>
          <p:cNvGrpSpPr/>
          <p:nvPr/>
        </p:nvGrpSpPr>
        <p:grpSpPr>
          <a:xfrm>
            <a:off x="7263614" y="2911970"/>
            <a:ext cx="641350" cy="35507"/>
            <a:chOff x="3849687" y="2014246"/>
            <a:chExt cx="641350" cy="35507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0" name="直接连接符 17"/>
            <p:cNvSpPr/>
            <p:nvPr/>
          </p:nvSpPr>
          <p:spPr>
            <a:xfrm>
              <a:off x="3849687" y="2014246"/>
              <a:ext cx="641350" cy="3550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7753"/>
                  </a:moveTo>
                  <a:lnTo>
                    <a:pt x="641350" y="17753"/>
                  </a:lnTo>
                </a:path>
              </a:pathLst>
            </a:custGeom>
            <a:noFill/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sp>
        <p:sp>
          <p:nvSpPr>
            <p:cNvPr id="21" name="直接连接符 18"/>
            <p:cNvSpPr/>
            <p:nvPr/>
          </p:nvSpPr>
          <p:spPr>
            <a:xfrm>
              <a:off x="4154328" y="2015966"/>
              <a:ext cx="32067" cy="32067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spcFirstLastPara="0" vert="horz" wrap="square" lIns="12700" tIns="0" rIns="12700" bIns="0" numCol="1" spcCol="1270" anchor="ctr" anchorCtr="0">
              <a:noAutofit/>
            </a:bodyPr>
            <a:lstStyle/>
            <a:p>
              <a:pPr marL="0" marR="0" lvl="0" indent="0" algn="ctr" defTabSz="2222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5" name="组合 27"/>
          <p:cNvGrpSpPr/>
          <p:nvPr/>
        </p:nvGrpSpPr>
        <p:grpSpPr>
          <a:xfrm>
            <a:off x="7263614" y="3931248"/>
            <a:ext cx="641350" cy="35507"/>
            <a:chOff x="3849687" y="2936186"/>
            <a:chExt cx="641350" cy="35507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6" name="直接连接符 25"/>
            <p:cNvSpPr/>
            <p:nvPr/>
          </p:nvSpPr>
          <p:spPr>
            <a:xfrm>
              <a:off x="3849687" y="2936186"/>
              <a:ext cx="641350" cy="3550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7753"/>
                  </a:moveTo>
                  <a:lnTo>
                    <a:pt x="641350" y="17753"/>
                  </a:lnTo>
                </a:path>
              </a:pathLst>
            </a:custGeom>
            <a:noFill/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sp>
        <p:sp>
          <p:nvSpPr>
            <p:cNvPr id="27" name="直接连接符 26"/>
            <p:cNvSpPr/>
            <p:nvPr/>
          </p:nvSpPr>
          <p:spPr>
            <a:xfrm>
              <a:off x="4154328" y="2937906"/>
              <a:ext cx="32067" cy="32067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spcFirstLastPara="0" vert="horz" wrap="square" lIns="12700" tIns="0" rIns="12700" bIns="0" numCol="1" spcCol="1270" anchor="ctr" anchorCtr="0">
              <a:noAutofit/>
            </a:bodyPr>
            <a:lstStyle/>
            <a:p>
              <a:pPr marL="0" marR="0" lvl="0" indent="0" algn="ctr" defTabSz="2222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9" name="组合 15"/>
          <p:cNvGrpSpPr/>
          <p:nvPr/>
        </p:nvGrpSpPr>
        <p:grpSpPr>
          <a:xfrm>
            <a:off x="6049168" y="1466425"/>
            <a:ext cx="1214446" cy="801687"/>
            <a:chOff x="2246312" y="709215"/>
            <a:chExt cx="1603374" cy="801687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31" name="圆角矩形 30"/>
            <p:cNvSpPr/>
            <p:nvPr/>
          </p:nvSpPr>
          <p:spPr>
            <a:xfrm>
              <a:off x="2246312" y="709215"/>
              <a:ext cx="1603374" cy="801687"/>
            </a:xfrm>
            <a:prstGeom prst="roundRect">
              <a:avLst>
                <a:gd name="adj" fmla="val 10000"/>
              </a:avLst>
            </a:prstGeom>
            <a:solidFill>
              <a:srgbClr val="FF0000"/>
            </a:solidFill>
            <a:ln w="12700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sp>
        <p:sp>
          <p:nvSpPr>
            <p:cNvPr id="32" name="圆角矩形 8"/>
            <p:cNvSpPr/>
            <p:nvPr/>
          </p:nvSpPr>
          <p:spPr>
            <a:xfrm>
              <a:off x="2269793" y="732696"/>
              <a:ext cx="1556412" cy="75472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spcFirstLastPara="0" vert="horz" wrap="square" lIns="18415" tIns="18415" rIns="18415" bIns="18415" numCol="1" spcCol="1270" anchor="ctr" anchorCtr="0">
              <a:noAutofit/>
            </a:bodyPr>
            <a:lstStyle/>
            <a:p>
              <a:pPr marL="0" marR="0" lvl="0" indent="0" algn="ctr" defTabSz="12890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红色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4" name="组合 17"/>
          <p:cNvGrpSpPr/>
          <p:nvPr/>
        </p:nvGrpSpPr>
        <p:grpSpPr>
          <a:xfrm>
            <a:off x="7874818" y="1314434"/>
            <a:ext cx="3930682" cy="951316"/>
            <a:chOff x="4496332" y="709215"/>
            <a:chExt cx="1603374" cy="801687"/>
          </a:xfrm>
          <a:solidFill>
            <a:srgbClr val="F3F3F3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36" name="圆角矩形 35"/>
            <p:cNvSpPr/>
            <p:nvPr/>
          </p:nvSpPr>
          <p:spPr>
            <a:xfrm>
              <a:off x="4496332" y="709215"/>
              <a:ext cx="1603374" cy="801687"/>
            </a:xfrm>
            <a:prstGeom prst="roundRect">
              <a:avLst>
                <a:gd name="adj" fmla="val 10000"/>
              </a:avLst>
            </a:prstGeom>
            <a:grpFill/>
            <a:ln w="12700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sp>
        <p:sp>
          <p:nvSpPr>
            <p:cNvPr id="37" name="圆角矩形 12"/>
            <p:cNvSpPr/>
            <p:nvPr/>
          </p:nvSpPr>
          <p:spPr>
            <a:xfrm>
              <a:off x="4514518" y="732696"/>
              <a:ext cx="1556412" cy="754725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spcFirstLastPara="0" vert="horz" wrap="square" lIns="18415" tIns="18415" rIns="18415" bIns="18415" numCol="1" spcCol="1270" anchor="ctr" anchorCtr="0">
              <a:noAutofit/>
            </a:bodyPr>
            <a:lstStyle/>
            <a:p>
              <a:pPr marL="0" marR="0" lvl="0" indent="0" algn="just" defTabSz="12890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Perpetua" panose="02020502060401020303"/>
                  <a:ea typeface="宋体" panose="02010600030101010101" pitchFamily="2" charset="-122"/>
                  <a:cs typeface="+mn-cs"/>
                </a:rPr>
                <a:t>停车信号，禁止越过该信号机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5" name="直接连接符 9"/>
          <p:cNvSpPr/>
          <p:nvPr/>
        </p:nvSpPr>
        <p:spPr>
          <a:xfrm>
            <a:off x="7233468" y="1878118"/>
            <a:ext cx="641350" cy="3113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17753"/>
                </a:moveTo>
                <a:lnTo>
                  <a:pt x="641350" y="17753"/>
                </a:lnTo>
              </a:path>
            </a:pathLst>
          </a:custGeom>
          <a:noFill/>
          <a:ln w="28575" cap="flat" cmpd="sng" algn="ctr">
            <a:solidFill>
              <a:srgbClr val="4F81BD">
                <a:shade val="8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</p:sp>
      <p:grpSp>
        <p:nvGrpSpPr>
          <p:cNvPr id="39" name="组合 19"/>
          <p:cNvGrpSpPr/>
          <p:nvPr/>
        </p:nvGrpSpPr>
        <p:grpSpPr>
          <a:xfrm>
            <a:off x="6049168" y="2528880"/>
            <a:ext cx="1214446" cy="801687"/>
            <a:chOff x="2246312" y="1631156"/>
            <a:chExt cx="1603374" cy="801687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41" name="圆角矩形 40"/>
            <p:cNvSpPr/>
            <p:nvPr/>
          </p:nvSpPr>
          <p:spPr>
            <a:xfrm>
              <a:off x="2246312" y="1631156"/>
              <a:ext cx="1603374" cy="801687"/>
            </a:xfrm>
            <a:prstGeom prst="roundRect">
              <a:avLst>
                <a:gd name="adj" fmla="val 10000"/>
              </a:avLst>
            </a:prstGeom>
            <a:solidFill>
              <a:srgbClr val="00B050"/>
            </a:solidFill>
            <a:ln w="12700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sp>
        <p:sp>
          <p:nvSpPr>
            <p:cNvPr id="42" name="圆角矩形 16"/>
            <p:cNvSpPr/>
            <p:nvPr/>
          </p:nvSpPr>
          <p:spPr>
            <a:xfrm>
              <a:off x="2269793" y="1654637"/>
              <a:ext cx="1556412" cy="75472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spcFirstLastPara="0" vert="horz" wrap="square" lIns="18415" tIns="18415" rIns="18415" bIns="18415" numCol="1" spcCol="1270" anchor="ctr" anchorCtr="0">
              <a:noAutofit/>
            </a:bodyPr>
            <a:lstStyle/>
            <a:p>
              <a:pPr marL="0" marR="0" lvl="0" indent="0" algn="ctr" defTabSz="12890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绿色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4" name="组合 21"/>
          <p:cNvGrpSpPr/>
          <p:nvPr/>
        </p:nvGrpSpPr>
        <p:grpSpPr>
          <a:xfrm>
            <a:off x="7904964" y="2386005"/>
            <a:ext cx="3930682" cy="1000132"/>
            <a:chOff x="4491037" y="1631156"/>
            <a:chExt cx="1603374" cy="801687"/>
          </a:xfrm>
          <a:solidFill>
            <a:srgbClr val="F3F3F3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46" name="圆角矩形 45"/>
            <p:cNvSpPr/>
            <p:nvPr/>
          </p:nvSpPr>
          <p:spPr>
            <a:xfrm>
              <a:off x="4491037" y="1631156"/>
              <a:ext cx="1603374" cy="801687"/>
            </a:xfrm>
            <a:prstGeom prst="roundRect">
              <a:avLst>
                <a:gd name="adj" fmla="val 10000"/>
              </a:avLst>
            </a:prstGeom>
            <a:grpFill/>
            <a:ln w="12700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sp>
        <p:sp>
          <p:nvSpPr>
            <p:cNvPr id="47" name="圆角矩形 20"/>
            <p:cNvSpPr/>
            <p:nvPr/>
          </p:nvSpPr>
          <p:spPr>
            <a:xfrm>
              <a:off x="4514518" y="1673128"/>
              <a:ext cx="1556412" cy="754725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spcFirstLastPara="0" vert="horz" wrap="square" lIns="18415" tIns="18415" rIns="18415" bIns="18415" numCol="1" spcCol="1270" anchor="ctr" anchorCtr="0">
              <a:noAutofit/>
            </a:bodyPr>
            <a:lstStyle/>
            <a:p>
              <a:pPr marL="0" marR="0" lvl="0" indent="0" algn="just" defTabSz="12890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允许信号，信号处于正常开放状态，可按规定速度通过该信号机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5" name="直接连接符 17"/>
          <p:cNvSpPr/>
          <p:nvPr/>
        </p:nvSpPr>
        <p:spPr>
          <a:xfrm>
            <a:off x="7276595" y="2940690"/>
            <a:ext cx="641350" cy="3272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17753"/>
                </a:moveTo>
                <a:lnTo>
                  <a:pt x="641350" y="17753"/>
                </a:lnTo>
              </a:path>
            </a:pathLst>
          </a:custGeom>
          <a:noFill/>
          <a:ln w="28575" cap="flat" cmpd="sng" algn="ctr">
            <a:solidFill>
              <a:srgbClr val="4F81BD">
                <a:shade val="8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</p:sp>
      <p:grpSp>
        <p:nvGrpSpPr>
          <p:cNvPr id="49" name="组合 26"/>
          <p:cNvGrpSpPr/>
          <p:nvPr/>
        </p:nvGrpSpPr>
        <p:grpSpPr>
          <a:xfrm>
            <a:off x="6049168" y="3593696"/>
            <a:ext cx="1214446" cy="801687"/>
            <a:chOff x="2246312" y="2553096"/>
            <a:chExt cx="1603374" cy="801687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51" name="圆角矩形 50"/>
            <p:cNvSpPr/>
            <p:nvPr/>
          </p:nvSpPr>
          <p:spPr>
            <a:xfrm>
              <a:off x="2246312" y="2553096"/>
              <a:ext cx="1603374" cy="801687"/>
            </a:xfrm>
            <a:prstGeom prst="roundRect">
              <a:avLst>
                <a:gd name="adj" fmla="val 10000"/>
              </a:avLst>
            </a:prstGeom>
            <a:solidFill>
              <a:srgbClr val="FFFF00"/>
            </a:solidFill>
            <a:ln w="12700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sp>
        <p:sp>
          <p:nvSpPr>
            <p:cNvPr id="52" name="圆角矩形 24"/>
            <p:cNvSpPr/>
            <p:nvPr/>
          </p:nvSpPr>
          <p:spPr>
            <a:xfrm>
              <a:off x="2269793" y="2576577"/>
              <a:ext cx="1556412" cy="75472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spcFirstLastPara="0" vert="horz" wrap="square" lIns="18415" tIns="18415" rIns="18415" bIns="18415" numCol="1" spcCol="1270" anchor="ctr" anchorCtr="0">
              <a:noAutofit/>
            </a:bodyPr>
            <a:lstStyle/>
            <a:p>
              <a:pPr marL="0" marR="0" lvl="0" indent="0" algn="ctr" defTabSz="12890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黄色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4" name="组合 28"/>
          <p:cNvGrpSpPr/>
          <p:nvPr/>
        </p:nvGrpSpPr>
        <p:grpSpPr>
          <a:xfrm>
            <a:off x="7904964" y="3600449"/>
            <a:ext cx="3930682" cy="979685"/>
            <a:chOff x="4491037" y="2553097"/>
            <a:chExt cx="1603374" cy="778205"/>
          </a:xfrm>
          <a:solidFill>
            <a:srgbClr val="F3F3F3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56" name="圆角矩形 55"/>
            <p:cNvSpPr/>
            <p:nvPr/>
          </p:nvSpPr>
          <p:spPr>
            <a:xfrm>
              <a:off x="4491037" y="2553097"/>
              <a:ext cx="1603374" cy="737700"/>
            </a:xfrm>
            <a:prstGeom prst="roundRect">
              <a:avLst>
                <a:gd name="adj" fmla="val 10000"/>
              </a:avLst>
            </a:prstGeom>
            <a:grpFill/>
            <a:ln w="12700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sp>
        <p:sp>
          <p:nvSpPr>
            <p:cNvPr id="57" name="圆角矩形 28"/>
            <p:cNvSpPr/>
            <p:nvPr/>
          </p:nvSpPr>
          <p:spPr>
            <a:xfrm>
              <a:off x="4514518" y="2576577"/>
              <a:ext cx="1556412" cy="754725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spcFirstLastPara="0" vert="horz" wrap="square" lIns="18415" tIns="18415" rIns="18415" bIns="18415" numCol="1" spcCol="1270" anchor="ctr" anchorCtr="0">
              <a:noAutofit/>
            </a:bodyPr>
            <a:lstStyle/>
            <a:p>
              <a:pPr marL="0" marR="0" lvl="0" indent="0" algn="just" defTabSz="12890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允许信号，信号处于有限开放状态，要求列车注意减速运行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5" name="直接连接符 25"/>
          <p:cNvSpPr/>
          <p:nvPr/>
        </p:nvSpPr>
        <p:spPr>
          <a:xfrm>
            <a:off x="7276595" y="3978660"/>
            <a:ext cx="641350" cy="33026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17753"/>
                </a:moveTo>
                <a:lnTo>
                  <a:pt x="641350" y="17753"/>
                </a:lnTo>
              </a:path>
            </a:pathLst>
          </a:custGeom>
          <a:noFill/>
          <a:ln w="28575" cap="flat" cmpd="sng" algn="ctr">
            <a:solidFill>
              <a:srgbClr val="4F81BD">
                <a:shade val="8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</p:sp>
      <p:grpSp>
        <p:nvGrpSpPr>
          <p:cNvPr id="61" name="组合 13"/>
          <p:cNvGrpSpPr/>
          <p:nvPr/>
        </p:nvGrpSpPr>
        <p:grpSpPr>
          <a:xfrm>
            <a:off x="5659125" y="5979180"/>
            <a:ext cx="56153" cy="1123078"/>
            <a:chOff x="1897560" y="1009490"/>
            <a:chExt cx="56153" cy="1123078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62" name="直接连接符 5"/>
            <p:cNvSpPr/>
            <p:nvPr/>
          </p:nvSpPr>
          <p:spPr>
            <a:xfrm rot="18289469">
              <a:off x="1364098" y="1553275"/>
              <a:ext cx="1123078" cy="3550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7753"/>
                  </a:moveTo>
                  <a:lnTo>
                    <a:pt x="1123078" y="17753"/>
                  </a:lnTo>
                </a:path>
              </a:pathLst>
            </a:custGeom>
            <a:noFill/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sp>
        <p:sp>
          <p:nvSpPr>
            <p:cNvPr id="63" name="直接连接符 6"/>
            <p:cNvSpPr/>
            <p:nvPr/>
          </p:nvSpPr>
          <p:spPr>
            <a:xfrm rot="18289469">
              <a:off x="1897560" y="1542952"/>
              <a:ext cx="56153" cy="56153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spcFirstLastPara="0" vert="horz" wrap="square" lIns="12700" tIns="0" rIns="12700" bIns="0" numCol="1" spcCol="1270" anchor="ctr" anchorCtr="0">
              <a:noAutofit/>
            </a:bodyPr>
            <a:lstStyle/>
            <a:p>
              <a:pPr marL="0" marR="0" lvl="0" indent="0" algn="ctr" defTabSz="2222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4" name="组合 16"/>
          <p:cNvGrpSpPr/>
          <p:nvPr/>
        </p:nvGrpSpPr>
        <p:grpSpPr>
          <a:xfrm>
            <a:off x="7222322" y="5824143"/>
            <a:ext cx="641350" cy="35507"/>
            <a:chOff x="3849687" y="1092305"/>
            <a:chExt cx="641350" cy="35507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65" name="直接连接符 9"/>
            <p:cNvSpPr/>
            <p:nvPr/>
          </p:nvSpPr>
          <p:spPr>
            <a:xfrm>
              <a:off x="3849687" y="1092305"/>
              <a:ext cx="641350" cy="3550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7753"/>
                  </a:moveTo>
                  <a:lnTo>
                    <a:pt x="641350" y="17753"/>
                  </a:lnTo>
                </a:path>
              </a:pathLst>
            </a:custGeom>
            <a:noFill/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sp>
        <p:sp>
          <p:nvSpPr>
            <p:cNvPr id="66" name="直接连接符 10"/>
            <p:cNvSpPr/>
            <p:nvPr/>
          </p:nvSpPr>
          <p:spPr>
            <a:xfrm>
              <a:off x="4154328" y="1094025"/>
              <a:ext cx="32067" cy="32067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spcFirstLastPara="0" vert="horz" wrap="square" lIns="12700" tIns="0" rIns="12700" bIns="0" numCol="1" spcCol="1270" anchor="ctr" anchorCtr="0">
              <a:noAutofit/>
            </a:bodyPr>
            <a:lstStyle/>
            <a:p>
              <a:pPr marL="0" marR="0" lvl="0" indent="0" algn="ctr" defTabSz="2222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0" name="组合 20"/>
          <p:cNvGrpSpPr/>
          <p:nvPr/>
        </p:nvGrpSpPr>
        <p:grpSpPr>
          <a:xfrm>
            <a:off x="7222322" y="6983936"/>
            <a:ext cx="641350" cy="35507"/>
            <a:chOff x="3849687" y="2014246"/>
            <a:chExt cx="641350" cy="35507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71" name="直接连接符 17"/>
            <p:cNvSpPr/>
            <p:nvPr/>
          </p:nvSpPr>
          <p:spPr>
            <a:xfrm>
              <a:off x="3849687" y="2014246"/>
              <a:ext cx="641350" cy="3550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7753"/>
                  </a:moveTo>
                  <a:lnTo>
                    <a:pt x="641350" y="17753"/>
                  </a:lnTo>
                </a:path>
              </a:pathLst>
            </a:custGeom>
            <a:noFill/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sp>
        <p:sp>
          <p:nvSpPr>
            <p:cNvPr id="72" name="直接连接符 18"/>
            <p:cNvSpPr/>
            <p:nvPr/>
          </p:nvSpPr>
          <p:spPr>
            <a:xfrm>
              <a:off x="4154328" y="2015966"/>
              <a:ext cx="32067" cy="32067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spcFirstLastPara="0" vert="horz" wrap="square" lIns="12700" tIns="0" rIns="12700" bIns="0" numCol="1" spcCol="1270" anchor="ctr" anchorCtr="0">
              <a:noAutofit/>
            </a:bodyPr>
            <a:lstStyle/>
            <a:p>
              <a:pPr marL="0" marR="0" lvl="0" indent="0" algn="ctr" defTabSz="2222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3" name="组合 25"/>
          <p:cNvGrpSpPr/>
          <p:nvPr/>
        </p:nvGrpSpPr>
        <p:grpSpPr>
          <a:xfrm>
            <a:off x="5659125" y="6901121"/>
            <a:ext cx="56153" cy="1123078"/>
            <a:chOff x="1897560" y="1931431"/>
            <a:chExt cx="56153" cy="1123078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74" name="直接连接符 21"/>
            <p:cNvSpPr/>
            <p:nvPr/>
          </p:nvSpPr>
          <p:spPr>
            <a:xfrm rot="3310531">
              <a:off x="1364098" y="2475216"/>
              <a:ext cx="1123078" cy="3550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7753"/>
                  </a:moveTo>
                  <a:lnTo>
                    <a:pt x="1123078" y="17753"/>
                  </a:lnTo>
                </a:path>
              </a:pathLst>
            </a:custGeom>
            <a:noFill/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sp>
        <p:sp>
          <p:nvSpPr>
            <p:cNvPr id="75" name="直接连接符 22"/>
            <p:cNvSpPr/>
            <p:nvPr/>
          </p:nvSpPr>
          <p:spPr>
            <a:xfrm rot="3310531">
              <a:off x="1897560" y="2464893"/>
              <a:ext cx="56153" cy="56153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spcFirstLastPara="0" vert="horz" wrap="square" lIns="12700" tIns="0" rIns="12700" bIns="0" numCol="1" spcCol="1270" anchor="ctr" anchorCtr="0">
              <a:noAutofit/>
            </a:bodyPr>
            <a:lstStyle/>
            <a:p>
              <a:pPr marL="0" marR="0" lvl="0" indent="0" algn="ctr" defTabSz="2222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6" name="组合 27"/>
          <p:cNvGrpSpPr/>
          <p:nvPr/>
        </p:nvGrpSpPr>
        <p:grpSpPr>
          <a:xfrm>
            <a:off x="7222322" y="8003214"/>
            <a:ext cx="641350" cy="35507"/>
            <a:chOff x="3849687" y="2936186"/>
            <a:chExt cx="641350" cy="35507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77" name="直接连接符 25"/>
            <p:cNvSpPr/>
            <p:nvPr/>
          </p:nvSpPr>
          <p:spPr>
            <a:xfrm>
              <a:off x="3849687" y="2936186"/>
              <a:ext cx="641350" cy="3550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7753"/>
                  </a:moveTo>
                  <a:lnTo>
                    <a:pt x="641350" y="17753"/>
                  </a:lnTo>
                </a:path>
              </a:pathLst>
            </a:custGeom>
            <a:noFill/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sp>
        <p:sp>
          <p:nvSpPr>
            <p:cNvPr id="78" name="直接连接符 26"/>
            <p:cNvSpPr/>
            <p:nvPr/>
          </p:nvSpPr>
          <p:spPr>
            <a:xfrm>
              <a:off x="4154328" y="2937906"/>
              <a:ext cx="32067" cy="32067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spcFirstLastPara="0" vert="horz" wrap="square" lIns="12700" tIns="0" rIns="12700" bIns="0" numCol="1" spcCol="1270" anchor="ctr" anchorCtr="0">
              <a:noAutofit/>
            </a:bodyPr>
            <a:lstStyle/>
            <a:p>
              <a:pPr marL="0" marR="0" lvl="0" indent="0" algn="ctr" defTabSz="2222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0" name="组合 15"/>
          <p:cNvGrpSpPr/>
          <p:nvPr/>
        </p:nvGrpSpPr>
        <p:grpSpPr>
          <a:xfrm>
            <a:off x="6049168" y="4957772"/>
            <a:ext cx="1214446" cy="801687"/>
            <a:chOff x="2246312" y="709215"/>
            <a:chExt cx="1603374" cy="801687"/>
          </a:xfrm>
          <a:solidFill>
            <a:schemeClr val="accent1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82" name="圆角矩形 81"/>
            <p:cNvSpPr/>
            <p:nvPr/>
          </p:nvSpPr>
          <p:spPr>
            <a:xfrm>
              <a:off x="2246312" y="709215"/>
              <a:ext cx="1603374" cy="801687"/>
            </a:xfrm>
            <a:prstGeom prst="roundRect">
              <a:avLst>
                <a:gd name="adj" fmla="val 10000"/>
              </a:avLst>
            </a:prstGeom>
            <a:grpFill/>
            <a:ln w="12700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sp>
        <p:sp>
          <p:nvSpPr>
            <p:cNvPr id="83" name="圆角矩形 8"/>
            <p:cNvSpPr/>
            <p:nvPr/>
          </p:nvSpPr>
          <p:spPr>
            <a:xfrm>
              <a:off x="2269793" y="732696"/>
              <a:ext cx="1556412" cy="754725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spcFirstLastPara="0" vert="horz" wrap="square" lIns="18415" tIns="18415" rIns="18415" bIns="18415" numCol="1" spcCol="1270" anchor="ctr" anchorCtr="0">
              <a:noAutofit/>
            </a:bodyPr>
            <a:lstStyle/>
            <a:p>
              <a:pPr marL="0" marR="0" lvl="0" indent="0" algn="ctr" defTabSz="12890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蓝色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5" name="组合 17"/>
          <p:cNvGrpSpPr/>
          <p:nvPr/>
        </p:nvGrpSpPr>
        <p:grpSpPr>
          <a:xfrm>
            <a:off x="7891983" y="4775240"/>
            <a:ext cx="3930682" cy="1021515"/>
            <a:chOff x="4491037" y="732696"/>
            <a:chExt cx="1603374" cy="754725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87" name="圆角矩形 86"/>
            <p:cNvSpPr/>
            <p:nvPr/>
          </p:nvSpPr>
          <p:spPr>
            <a:xfrm>
              <a:off x="4491037" y="867557"/>
              <a:ext cx="1603374" cy="527805"/>
            </a:xfrm>
            <a:prstGeom prst="roundRect">
              <a:avLst>
                <a:gd name="adj" fmla="val 10000"/>
              </a:avLst>
            </a:prstGeom>
            <a:solidFill>
              <a:srgbClr val="4F81BD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sp>
        <p:sp>
          <p:nvSpPr>
            <p:cNvPr id="88" name="圆角矩形 12"/>
            <p:cNvSpPr/>
            <p:nvPr/>
          </p:nvSpPr>
          <p:spPr>
            <a:xfrm>
              <a:off x="4514518" y="732696"/>
              <a:ext cx="1556412" cy="75472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spcFirstLastPara="0" vert="horz" wrap="square" lIns="18415" tIns="18415" rIns="18415" bIns="18415" numCol="1" spcCol="1270" anchor="ctr" anchorCtr="0">
              <a:noAutofit/>
            </a:bodyPr>
            <a:lstStyle/>
            <a:p>
              <a:pPr lvl="0" algn="just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zh-CN" altLang="en-US" sz="2000" b="1" kern="0" dirty="0" smtClean="0">
                  <a:solidFill>
                    <a:schemeClr val="bg1"/>
                  </a:solidFill>
                  <a:latin typeface="+mj-ea"/>
                </a:rPr>
                <a:t>用于调车信号机，表示禁止越过该信号机调车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6" name="直接连接符 9"/>
          <p:cNvSpPr/>
          <p:nvPr/>
        </p:nvSpPr>
        <p:spPr>
          <a:xfrm>
            <a:off x="7263614" y="5386400"/>
            <a:ext cx="641350" cy="3550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17753"/>
                </a:moveTo>
                <a:lnTo>
                  <a:pt x="641350" y="17753"/>
                </a:lnTo>
              </a:path>
            </a:pathLst>
          </a:custGeom>
          <a:noFill/>
          <a:ln w="28575" cap="flat" cmpd="sng" algn="ctr">
            <a:solidFill>
              <a:srgbClr val="4F81BD">
                <a:shade val="8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</p:sp>
      <p:grpSp>
        <p:nvGrpSpPr>
          <p:cNvPr id="90" name="组合 19"/>
          <p:cNvGrpSpPr/>
          <p:nvPr/>
        </p:nvGrpSpPr>
        <p:grpSpPr>
          <a:xfrm>
            <a:off x="6049167" y="6221061"/>
            <a:ext cx="1250315" cy="801687"/>
            <a:chOff x="2206512" y="1429523"/>
            <a:chExt cx="1650730" cy="801687"/>
          </a:xfrm>
          <a:solidFill>
            <a:srgbClr val="F3F3F3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92" name="圆角矩形 91"/>
            <p:cNvSpPr/>
            <p:nvPr/>
          </p:nvSpPr>
          <p:spPr>
            <a:xfrm>
              <a:off x="2206512" y="1429523"/>
              <a:ext cx="1603374" cy="801687"/>
            </a:xfrm>
            <a:prstGeom prst="roundRect">
              <a:avLst>
                <a:gd name="adj" fmla="val 10000"/>
              </a:avLst>
            </a:prstGeom>
            <a:grpFill/>
            <a:ln w="12700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sp>
        <p:sp>
          <p:nvSpPr>
            <p:cNvPr id="93" name="圆角矩形 16"/>
            <p:cNvSpPr/>
            <p:nvPr/>
          </p:nvSpPr>
          <p:spPr>
            <a:xfrm>
              <a:off x="2300829" y="1452118"/>
              <a:ext cx="1556413" cy="754725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spcFirstLastPara="0" vert="horz" wrap="square" lIns="18415" tIns="18415" rIns="18415" bIns="18415" numCol="1" spcCol="1270" anchor="ctr" anchorCtr="0">
              <a:noAutofit/>
            </a:bodyPr>
            <a:lstStyle/>
            <a:p>
              <a:pPr marL="0" marR="0" lvl="0" indent="0" algn="ctr" defTabSz="12890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月白色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5" name="组合 21"/>
          <p:cNvGrpSpPr/>
          <p:nvPr/>
        </p:nvGrpSpPr>
        <p:grpSpPr>
          <a:xfrm>
            <a:off x="7891983" y="5957904"/>
            <a:ext cx="3930682" cy="1085077"/>
            <a:chOff x="4491037" y="1631156"/>
            <a:chExt cx="1603374" cy="801687"/>
          </a:xfrm>
          <a:solidFill>
            <a:schemeClr val="accent1">
              <a:lumMod val="20000"/>
              <a:lumOff val="80000"/>
            </a:schemeClr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97" name="圆角矩形 96"/>
            <p:cNvSpPr/>
            <p:nvPr/>
          </p:nvSpPr>
          <p:spPr>
            <a:xfrm>
              <a:off x="4491037" y="1631156"/>
              <a:ext cx="1603374" cy="801687"/>
            </a:xfrm>
            <a:prstGeom prst="roundRect">
              <a:avLst>
                <a:gd name="adj" fmla="val 10000"/>
              </a:avLst>
            </a:prstGeom>
            <a:grpFill/>
            <a:ln w="12700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sp>
        <p:sp>
          <p:nvSpPr>
            <p:cNvPr id="98" name="圆角矩形 20"/>
            <p:cNvSpPr/>
            <p:nvPr/>
          </p:nvSpPr>
          <p:spPr>
            <a:xfrm>
              <a:off x="4514518" y="1673128"/>
              <a:ext cx="1556412" cy="754725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spcFirstLastPara="0" vert="horz" wrap="square" lIns="18415" tIns="18415" rIns="18415" bIns="18415" numCol="1" spcCol="1270" anchor="ctr" anchorCtr="0">
              <a:noAutofit/>
            </a:bodyPr>
            <a:lstStyle/>
            <a:p>
              <a:pPr lvl="0" defTabSz="914400">
                <a:defRPr/>
              </a:pPr>
              <a:r>
                <a:rPr lang="zh-CN" altLang="en-US" sz="1600" b="1" kern="0" dirty="0" smtClean="0">
                  <a:latin typeface="+mj-ea"/>
                </a:rPr>
                <a:t>    用于指示调车作业时，表示允许越过该信号机调车；</a:t>
              </a:r>
              <a:endParaRPr lang="en-US" altLang="zh-CN" sz="1600" b="1" kern="0" dirty="0" smtClean="0">
                <a:latin typeface="+mj-ea"/>
              </a:endParaRPr>
            </a:p>
            <a:p>
              <a:pPr lvl="0" defTabSz="914400">
                <a:defRPr/>
              </a:pPr>
              <a:r>
                <a:rPr lang="zh-CN" altLang="en-US" sz="1600" b="1" kern="0" dirty="0" smtClean="0">
                  <a:latin typeface="+mj-ea"/>
                </a:rPr>
                <a:t>    用于指示正线列车作业时同时显示一个红灯信号，构成引导信号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6" name="直接连接符 17"/>
          <p:cNvSpPr/>
          <p:nvPr/>
        </p:nvSpPr>
        <p:spPr>
          <a:xfrm>
            <a:off x="7263614" y="6559700"/>
            <a:ext cx="641350" cy="3550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17753"/>
                </a:moveTo>
                <a:lnTo>
                  <a:pt x="641350" y="17753"/>
                </a:lnTo>
              </a:path>
            </a:pathLst>
          </a:custGeom>
          <a:noFill/>
          <a:ln w="28575" cap="flat" cmpd="sng" algn="ctr">
            <a:solidFill>
              <a:srgbClr val="4F81BD">
                <a:shade val="8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</p:sp>
      <p:grpSp>
        <p:nvGrpSpPr>
          <p:cNvPr id="58" name="组合 12"/>
          <p:cNvGrpSpPr/>
          <p:nvPr/>
        </p:nvGrpSpPr>
        <p:grpSpPr>
          <a:xfrm>
            <a:off x="3834590" y="5600714"/>
            <a:ext cx="1603374" cy="801687"/>
            <a:chOff x="1587" y="1631156"/>
            <a:chExt cx="1603374" cy="801687"/>
          </a:xfrm>
          <a:solidFill>
            <a:schemeClr val="accent2">
              <a:lumMod val="20000"/>
              <a:lumOff val="80000"/>
            </a:schemeClr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59" name="圆角矩形 58"/>
            <p:cNvSpPr/>
            <p:nvPr/>
          </p:nvSpPr>
          <p:spPr>
            <a:xfrm>
              <a:off x="1587" y="1631156"/>
              <a:ext cx="1603374" cy="801687"/>
            </a:xfrm>
            <a:prstGeom prst="roundRect">
              <a:avLst>
                <a:gd name="adj" fmla="val 10000"/>
              </a:avLst>
            </a:prstGeom>
            <a:grpFill/>
            <a:ln w="12700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sp>
        <p:sp>
          <p:nvSpPr>
            <p:cNvPr id="60" name="圆角矩形 4"/>
            <p:cNvSpPr/>
            <p:nvPr/>
          </p:nvSpPr>
          <p:spPr>
            <a:xfrm>
              <a:off x="25068" y="1654637"/>
              <a:ext cx="1556412" cy="754725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spcFirstLastPara="0" vert="horz" wrap="square" lIns="18415" tIns="18415" rIns="18415" bIns="18415" numCol="1" spcCol="1270" anchor="ctr" anchorCtr="0">
              <a:noAutofit/>
            </a:bodyPr>
            <a:lstStyle/>
            <a:p>
              <a:pPr marL="0" marR="0" lvl="0" indent="0" algn="ctr" defTabSz="12890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辅助颜色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4886334"/>
            <a:ext cx="12241213" cy="231456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398" tIns="62199" rIns="124398" bIns="62199" rtlCol="0" anchor="ctr"/>
          <a:lstStyle/>
          <a:p>
            <a:pPr algn="ctr"/>
            <a:endParaRPr lang="zh-CN" altLang="en-US"/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1119946" y="2100252"/>
            <a:ext cx="9826974" cy="9390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4398" tIns="62199" rIns="124398" bIns="62199">
            <a:spAutoFit/>
          </a:bodyPr>
          <a:lstStyle/>
          <a:p>
            <a:pPr marL="466725" indent="-466725" algn="ctr">
              <a:lnSpc>
                <a:spcPts val="7345"/>
              </a:lnSpc>
              <a:spcBef>
                <a:spcPct val="0"/>
              </a:spcBef>
              <a:defRPr/>
            </a:pPr>
            <a:r>
              <a:rPr lang="zh-CN" altLang="en-US" sz="4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第二章  信号基础设备</a:t>
            </a:r>
            <a:endParaRPr lang="zh-CN" altLang="en-US" sz="40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2048640" y="3171822"/>
            <a:ext cx="7786742" cy="1313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4398" tIns="62199" rIns="124398" bIns="62199"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38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2.2</a:t>
            </a:r>
            <a:r>
              <a:rPr lang="zh-CN" altLang="en-US" sz="38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信号机</a:t>
            </a:r>
            <a:endParaRPr lang="zh-CN" altLang="en-US" sz="380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46081" name="Picture 1" descr="C:\Users\Administrator\Desktop\地铁1号线照片\64058418740867923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62690" y="5100648"/>
            <a:ext cx="3714776" cy="1797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6082" name="Picture 2" descr="C:\Users\Administrator\Desktop\地铁1号线照片\7286068573558168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91780" y="5100648"/>
            <a:ext cx="3857652" cy="1814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6083" name="Picture 3" descr="C:\Users\Administrator\AppData\Roaming\Tencent\Users\603359521\QQ\WinTemp\RichOle\N7~6Z6}]4[LR(G]`L{7EQP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63746" y="5100648"/>
            <a:ext cx="3714776" cy="1822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0418" name="Picture 2" descr="C:\Users\Administrator\Desktop\信号基础课程材料\微信图片_2018122014180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9814" y="314302"/>
            <a:ext cx="4643470" cy="103279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>
        <p:fade/>
      </p:transition>
    </mc:Choice>
    <mc:Fallback>
      <p:transition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48508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2.2.3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信号的显示</a:t>
            </a:r>
            <a:endParaRPr lang="zh-CN" alt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477004" y="1814500"/>
            <a:ext cx="5429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  <a:latin typeface="+mn-ea"/>
                <a:sym typeface="Arial" panose="020B0604020202020204" pitchFamily="34" charset="0"/>
              </a:rPr>
              <a:t>2</a:t>
            </a:r>
            <a:r>
              <a:rPr lang="zh-CN" altLang="en-US" sz="2400" b="1" dirty="0" smtClean="0">
                <a:solidFill>
                  <a:srgbClr val="0070C0"/>
                </a:solidFill>
                <a:latin typeface="+mn-ea"/>
                <a:sym typeface="Arial" panose="020B0604020202020204" pitchFamily="34" charset="0"/>
              </a:rPr>
              <a:t>、信号机的图形符号（讨论环节）</a:t>
            </a:r>
            <a:endParaRPr lang="zh-CN" altLang="en-US" sz="2400" b="1" dirty="0">
              <a:solidFill>
                <a:srgbClr val="0070C0"/>
              </a:solidFill>
              <a:latin typeface="+mn-ea"/>
            </a:endParaRPr>
          </a:p>
        </p:txBody>
      </p:sp>
      <p:pic>
        <p:nvPicPr>
          <p:cNvPr id="16395" name="Picture 1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62756" y="2600318"/>
            <a:ext cx="10466525" cy="3476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406094" y="1814500"/>
            <a:ext cx="5829300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2.2.3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信号的显示</a:t>
            </a:r>
            <a:endParaRPr lang="zh-CN" alt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477004" y="1814500"/>
            <a:ext cx="5429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  <a:latin typeface="+mn-ea"/>
                <a:sym typeface="Arial" panose="020B0604020202020204" pitchFamily="34" charset="0"/>
              </a:rPr>
              <a:t>3</a:t>
            </a:r>
            <a:r>
              <a:rPr lang="zh-CN" altLang="en-US" sz="2400" b="1" dirty="0" smtClean="0">
                <a:solidFill>
                  <a:srgbClr val="0070C0"/>
                </a:solidFill>
                <a:latin typeface="+mn-ea"/>
                <a:sym typeface="Arial" panose="020B0604020202020204" pitchFamily="34" charset="0"/>
              </a:rPr>
              <a:t>、灯光配列</a:t>
            </a:r>
            <a:endParaRPr lang="zh-CN" altLang="en-US" sz="2400" b="1" dirty="0">
              <a:solidFill>
                <a:srgbClr val="0070C0"/>
              </a:solidFill>
              <a:latin typeface="+mn-ea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4392" y="4243392"/>
            <a:ext cx="788778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矩形 7"/>
          <p:cNvSpPr/>
          <p:nvPr/>
        </p:nvSpPr>
        <p:spPr>
          <a:xfrm>
            <a:off x="5263350" y="1314434"/>
            <a:ext cx="42066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城市轨道交通信号机显示图示</a:t>
            </a:r>
            <a:endParaRPr lang="zh-CN" altLang="en-US" sz="2400" dirty="0"/>
          </a:p>
        </p:txBody>
      </p:sp>
      <p:sp>
        <p:nvSpPr>
          <p:cNvPr id="9" name="矩形 8"/>
          <p:cNvSpPr/>
          <p:nvPr/>
        </p:nvSpPr>
        <p:spPr>
          <a:xfrm>
            <a:off x="1762888" y="4600582"/>
            <a:ext cx="45728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+mn-ea"/>
                <a:sym typeface="Arial" panose="020B0604020202020204" pitchFamily="34" charset="0"/>
              </a:rPr>
              <a:t>灯光配列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48508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2.2.3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信号的显示</a:t>
            </a:r>
            <a:endParaRPr lang="zh-CN" alt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477004" y="1814500"/>
            <a:ext cx="5429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  <a:latin typeface="+mn-ea"/>
                <a:sym typeface="Arial" panose="020B0604020202020204" pitchFamily="34" charset="0"/>
              </a:rPr>
              <a:t>3</a:t>
            </a:r>
            <a:r>
              <a:rPr lang="zh-CN" altLang="en-US" sz="2400" b="1" dirty="0" smtClean="0">
                <a:solidFill>
                  <a:srgbClr val="0070C0"/>
                </a:solidFill>
                <a:latin typeface="+mn-ea"/>
                <a:sym typeface="Arial" panose="020B0604020202020204" pitchFamily="34" charset="0"/>
              </a:rPr>
              <a:t>、灯光配列（举例讨论）</a:t>
            </a:r>
            <a:endParaRPr lang="zh-CN" altLang="en-US" sz="2400" b="1" dirty="0">
              <a:solidFill>
                <a:srgbClr val="0070C0"/>
              </a:solidFill>
              <a:latin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05566" y="2386004"/>
            <a:ext cx="7858181" cy="1014514"/>
            <a:chOff x="500034" y="4040207"/>
            <a:chExt cx="7858181" cy="1014514"/>
          </a:xfrm>
        </p:grpSpPr>
        <p:grpSp>
          <p:nvGrpSpPr>
            <p:cNvPr id="9" name="组合 7"/>
            <p:cNvGrpSpPr/>
            <p:nvPr/>
          </p:nvGrpSpPr>
          <p:grpSpPr>
            <a:xfrm>
              <a:off x="1857356" y="4040207"/>
              <a:ext cx="6500859" cy="1014514"/>
              <a:chOff x="2133606" y="0"/>
              <a:chExt cx="3098269" cy="1014514"/>
            </a:xfrm>
          </p:grpSpPr>
          <p:sp>
            <p:nvSpPr>
              <p:cNvPr id="13" name="右箭头 12"/>
              <p:cNvSpPr/>
              <p:nvPr/>
            </p:nvSpPr>
            <p:spPr>
              <a:xfrm>
                <a:off x="2133606" y="0"/>
                <a:ext cx="3098269" cy="1014514"/>
              </a:xfrm>
              <a:prstGeom prst="rightArrow">
                <a:avLst>
                  <a:gd name="adj1" fmla="val 75000"/>
                  <a:gd name="adj2" fmla="val 50000"/>
                </a:avLst>
              </a:prstGeom>
            </p:spPr>
            <p:style>
              <a:lnRef idx="2">
                <a:schemeClr val="accent2">
                  <a:tint val="40000"/>
                  <a:alpha val="9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tint val="40000"/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tint val="40000"/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4" name="右箭头 4"/>
              <p:cNvSpPr/>
              <p:nvPr/>
            </p:nvSpPr>
            <p:spPr>
              <a:xfrm>
                <a:off x="2133606" y="174611"/>
                <a:ext cx="2819966" cy="76088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5240" tIns="15240" rIns="15240" bIns="15240" numCol="1" spcCol="1270" anchor="t" anchorCtr="0">
                <a:noAutofit/>
              </a:bodyPr>
              <a:lstStyle/>
              <a:p>
                <a:pPr marL="228600" lvl="1" indent="-228600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FontTx/>
                  <a:buChar char="•"/>
                </a:pPr>
                <a:r>
                  <a:rPr lang="zh-CN" altLang="en-US" sz="2400" b="1" dirty="0" smtClean="0">
                    <a:solidFill>
                      <a:srgbClr val="333399"/>
                    </a:solidFill>
                    <a:latin typeface="+mj-ea"/>
                    <a:ea typeface="+mj-ea"/>
                  </a:rPr>
                  <a:t>单显示信号机设置于线路终端，仅作为阻挡信号机，它始终显示红色灯光。</a:t>
                </a:r>
                <a:endParaRPr lang="zh-CN" altLang="en-US" sz="2400" b="1" dirty="0" smtClean="0">
                  <a:solidFill>
                    <a:srgbClr val="333399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0" name="组合 8"/>
            <p:cNvGrpSpPr/>
            <p:nvPr/>
          </p:nvGrpSpPr>
          <p:grpSpPr>
            <a:xfrm>
              <a:off x="500034" y="4040207"/>
              <a:ext cx="1500198" cy="1014514"/>
              <a:chOff x="0" y="0"/>
              <a:chExt cx="2133606" cy="1014514"/>
            </a:xfrm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11" name="圆角矩形 10"/>
              <p:cNvSpPr/>
              <p:nvPr/>
            </p:nvSpPr>
            <p:spPr>
              <a:xfrm>
                <a:off x="0" y="0"/>
                <a:ext cx="2133606" cy="1014514"/>
              </a:xfrm>
              <a:prstGeom prst="roundRect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</p:sp>
          <p:sp>
            <p:nvSpPr>
              <p:cNvPr id="12" name="圆角矩形 6"/>
              <p:cNvSpPr/>
              <p:nvPr/>
            </p:nvSpPr>
            <p:spPr>
              <a:xfrm>
                <a:off x="49524" y="49524"/>
                <a:ext cx="2034559" cy="915466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91440" tIns="45720" rIns="91440" bIns="45720" numCol="1" spcCol="1270" anchor="ctr" anchorCtr="0">
                <a:noAutofit/>
              </a:bodyPr>
              <a:lstStyle/>
              <a:p>
                <a:pPr lvl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2400" b="1" kern="1200" dirty="0" smtClean="0">
                    <a:latin typeface="+mj-ea"/>
                    <a:ea typeface="+mj-ea"/>
                  </a:rPr>
                  <a:t>单显示</a:t>
                </a:r>
                <a:endParaRPr lang="zh-CN" altLang="en-US" sz="2400" b="1" kern="1200" dirty="0"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405566" y="3529012"/>
            <a:ext cx="7858181" cy="1105416"/>
            <a:chOff x="500034" y="5181104"/>
            <a:chExt cx="7858181" cy="1105416"/>
          </a:xfrm>
        </p:grpSpPr>
        <p:grpSp>
          <p:nvGrpSpPr>
            <p:cNvPr id="16" name="组合 17"/>
            <p:cNvGrpSpPr/>
            <p:nvPr/>
          </p:nvGrpSpPr>
          <p:grpSpPr>
            <a:xfrm>
              <a:off x="1857356" y="5181104"/>
              <a:ext cx="6500859" cy="1105416"/>
              <a:chOff x="2133606" y="1115965"/>
              <a:chExt cx="3098269" cy="1105416"/>
            </a:xfrm>
          </p:grpSpPr>
          <p:sp>
            <p:nvSpPr>
              <p:cNvPr id="20" name="右箭头 19"/>
              <p:cNvSpPr/>
              <p:nvPr/>
            </p:nvSpPr>
            <p:spPr>
              <a:xfrm>
                <a:off x="2133606" y="1115965"/>
                <a:ext cx="3098269" cy="1014514"/>
              </a:xfrm>
              <a:prstGeom prst="rightArrow">
                <a:avLst>
                  <a:gd name="adj1" fmla="val 75000"/>
                  <a:gd name="adj2" fmla="val 50000"/>
                </a:avLst>
              </a:prstGeom>
            </p:spPr>
            <p:style>
              <a:lnRef idx="2">
                <a:schemeClr val="accent2">
                  <a:tint val="40000"/>
                  <a:alpha val="90000"/>
                  <a:hueOff val="-4289216"/>
                  <a:satOff val="10818"/>
                  <a:lumOff val="-382"/>
                  <a:alphaOff val="0"/>
                </a:schemeClr>
              </a:lnRef>
              <a:fillRef idx="1">
                <a:schemeClr val="accent2">
                  <a:tint val="40000"/>
                  <a:alpha val="90000"/>
                  <a:hueOff val="-4289216"/>
                  <a:satOff val="10818"/>
                  <a:lumOff val="-382"/>
                  <a:alphaOff val="0"/>
                </a:schemeClr>
              </a:fillRef>
              <a:effectRef idx="0">
                <a:schemeClr val="accent2">
                  <a:tint val="40000"/>
                  <a:alpha val="90000"/>
                  <a:hueOff val="-4289216"/>
                  <a:satOff val="10818"/>
                  <a:lumOff val="-382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1" name="右箭头 8"/>
              <p:cNvSpPr/>
              <p:nvPr/>
            </p:nvSpPr>
            <p:spPr>
              <a:xfrm>
                <a:off x="2133606" y="1460495"/>
                <a:ext cx="2819966" cy="76088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5240" tIns="15240" rIns="15240" bIns="15240" numCol="1" spcCol="1270" anchor="t" anchorCtr="0">
                <a:noAutofit/>
              </a:bodyPr>
              <a:lstStyle/>
              <a:p>
                <a:pPr marL="228600" lvl="1" indent="-22860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zh-CN" altLang="en-US" sz="2400" b="1" dirty="0" smtClean="0">
                    <a:solidFill>
                      <a:srgbClr val="333399"/>
                    </a:solidFill>
                    <a:latin typeface="+mj-ea"/>
                    <a:ea typeface="+mj-ea"/>
                  </a:rPr>
                  <a:t>二显示信号机只防护一条进路</a:t>
                </a:r>
                <a:endParaRPr lang="zh-CN" altLang="en-US" sz="2400" b="1" kern="1200" dirty="0">
                  <a:solidFill>
                    <a:srgbClr val="333399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7" name="组合 18"/>
            <p:cNvGrpSpPr/>
            <p:nvPr/>
          </p:nvGrpSpPr>
          <p:grpSpPr>
            <a:xfrm>
              <a:off x="500034" y="5181104"/>
              <a:ext cx="1500198" cy="1014514"/>
              <a:chOff x="0" y="1115965"/>
              <a:chExt cx="2133606" cy="1014514"/>
            </a:xfrm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18" name="圆角矩形 17"/>
              <p:cNvSpPr/>
              <p:nvPr/>
            </p:nvSpPr>
            <p:spPr>
              <a:xfrm>
                <a:off x="0" y="1115965"/>
                <a:ext cx="2133606" cy="1014514"/>
              </a:xfrm>
              <a:prstGeom prst="roundRect">
                <a:avLst/>
              </a:prstGeom>
              <a:solidFill>
                <a:srgbClr val="00B050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</p:sp>
          <p:sp>
            <p:nvSpPr>
              <p:cNvPr id="19" name="圆角矩形 10"/>
              <p:cNvSpPr/>
              <p:nvPr/>
            </p:nvSpPr>
            <p:spPr>
              <a:xfrm>
                <a:off x="49524" y="1165489"/>
                <a:ext cx="2034558" cy="915466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91440" tIns="45720" rIns="91440" bIns="45720" numCol="1" spcCol="1270" anchor="ctr" anchorCtr="0">
                <a:noAutofit/>
              </a:bodyPr>
              <a:lstStyle/>
              <a:p>
                <a:pPr lvl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2400" b="1" kern="1200" dirty="0" smtClean="0">
                    <a:latin typeface="+mj-ea"/>
                    <a:ea typeface="+mj-ea"/>
                  </a:rPr>
                  <a:t>二显示 </a:t>
                </a:r>
                <a:endParaRPr lang="zh-CN" altLang="en-US" sz="2400" b="1" kern="1200" dirty="0"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8763812" y="3600450"/>
            <a:ext cx="428628" cy="911162"/>
            <a:chOff x="8906688" y="5600714"/>
            <a:chExt cx="714380" cy="1482666"/>
          </a:xfrm>
        </p:grpSpPr>
        <p:sp>
          <p:nvSpPr>
            <p:cNvPr id="25" name="椭圆 24"/>
            <p:cNvSpPr/>
            <p:nvPr/>
          </p:nvSpPr>
          <p:spPr>
            <a:xfrm>
              <a:off x="8906688" y="6315094"/>
              <a:ext cx="714380" cy="714380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8906688" y="5600714"/>
              <a:ext cx="714380" cy="714380"/>
            </a:xfrm>
            <a:prstGeom prst="ellipse">
              <a:avLst/>
            </a:prstGeom>
            <a:solidFill>
              <a:srgbClr val="00B050"/>
            </a:solidFill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9015211" y="7083380"/>
              <a:ext cx="553792" cy="0"/>
            </a:xfrm>
            <a:custGeom>
              <a:avLst/>
              <a:gdLst>
                <a:gd name="connsiteX0" fmla="*/ 0 w 553792"/>
                <a:gd name="connsiteY0" fmla="*/ 0 h 0"/>
                <a:gd name="connsiteX1" fmla="*/ 553792 w 553792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3792">
                  <a:moveTo>
                    <a:pt x="0" y="0"/>
                  </a:moveTo>
                  <a:lnTo>
                    <a:pt x="553792" y="0"/>
                  </a:lnTo>
                </a:path>
              </a:pathLst>
            </a:custGeom>
            <a:ln w="38100">
              <a:solidFill>
                <a:srgbClr val="0303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763812" y="2671756"/>
            <a:ext cx="428628" cy="428628"/>
            <a:chOff x="8906688" y="4814896"/>
            <a:chExt cx="714380" cy="714380"/>
          </a:xfrm>
        </p:grpSpPr>
        <p:sp>
          <p:nvSpPr>
            <p:cNvPr id="22" name="椭圆 21"/>
            <p:cNvSpPr/>
            <p:nvPr/>
          </p:nvSpPr>
          <p:spPr>
            <a:xfrm>
              <a:off x="8906688" y="4814896"/>
              <a:ext cx="714380" cy="714380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8978126" y="5529276"/>
              <a:ext cx="553792" cy="0"/>
            </a:xfrm>
            <a:custGeom>
              <a:avLst/>
              <a:gdLst>
                <a:gd name="connsiteX0" fmla="*/ 0 w 553792"/>
                <a:gd name="connsiteY0" fmla="*/ 0 h 0"/>
                <a:gd name="connsiteX1" fmla="*/ 553792 w 553792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3792">
                  <a:moveTo>
                    <a:pt x="0" y="0"/>
                  </a:moveTo>
                  <a:lnTo>
                    <a:pt x="553792" y="0"/>
                  </a:lnTo>
                </a:path>
              </a:pathLst>
            </a:custGeom>
            <a:ln w="38100">
              <a:solidFill>
                <a:srgbClr val="0303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692506" y="3600450"/>
            <a:ext cx="428628" cy="928694"/>
            <a:chOff x="8906688" y="5600714"/>
            <a:chExt cx="714380" cy="1482666"/>
          </a:xfrm>
        </p:grpSpPr>
        <p:sp>
          <p:nvSpPr>
            <p:cNvPr id="34" name="椭圆 33"/>
            <p:cNvSpPr/>
            <p:nvPr/>
          </p:nvSpPr>
          <p:spPr>
            <a:xfrm>
              <a:off x="8906688" y="6315094"/>
              <a:ext cx="714380" cy="714380"/>
            </a:xfrm>
            <a:prstGeom prst="ellipse">
              <a:avLst/>
            </a:prstGeom>
            <a:solidFill>
              <a:srgbClr val="00AEEE"/>
            </a:solidFill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8906688" y="5600714"/>
              <a:ext cx="714380" cy="71438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9015211" y="7083380"/>
              <a:ext cx="553792" cy="0"/>
            </a:xfrm>
            <a:custGeom>
              <a:avLst/>
              <a:gdLst>
                <a:gd name="connsiteX0" fmla="*/ 0 w 553792"/>
                <a:gd name="connsiteY0" fmla="*/ 0 h 0"/>
                <a:gd name="connsiteX1" fmla="*/ 553792 w 553792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3792">
                  <a:moveTo>
                    <a:pt x="0" y="0"/>
                  </a:moveTo>
                  <a:lnTo>
                    <a:pt x="553792" y="0"/>
                  </a:lnTo>
                </a:path>
              </a:pathLst>
            </a:custGeom>
            <a:ln w="38100">
              <a:solidFill>
                <a:srgbClr val="0303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05566" y="4743458"/>
            <a:ext cx="7858181" cy="1118076"/>
            <a:chOff x="500034" y="4040207"/>
            <a:chExt cx="7858181" cy="1118076"/>
          </a:xfrm>
        </p:grpSpPr>
        <p:grpSp>
          <p:nvGrpSpPr>
            <p:cNvPr id="38" name="组合 7"/>
            <p:cNvGrpSpPr/>
            <p:nvPr/>
          </p:nvGrpSpPr>
          <p:grpSpPr>
            <a:xfrm>
              <a:off x="1857356" y="4040207"/>
              <a:ext cx="6500859" cy="1118076"/>
              <a:chOff x="2133606" y="0"/>
              <a:chExt cx="3098269" cy="1118076"/>
            </a:xfrm>
          </p:grpSpPr>
          <p:sp>
            <p:nvSpPr>
              <p:cNvPr id="42" name="右箭头 41"/>
              <p:cNvSpPr/>
              <p:nvPr/>
            </p:nvSpPr>
            <p:spPr>
              <a:xfrm>
                <a:off x="2133606" y="0"/>
                <a:ext cx="3098269" cy="1014514"/>
              </a:xfrm>
              <a:prstGeom prst="rightArrow">
                <a:avLst>
                  <a:gd name="adj1" fmla="val 75000"/>
                  <a:gd name="adj2" fmla="val 50000"/>
                </a:avLst>
              </a:prstGeom>
              <a:solidFill>
                <a:schemeClr val="accent4">
                  <a:lumMod val="20000"/>
                  <a:lumOff val="80000"/>
                  <a:alpha val="90000"/>
                </a:schemeClr>
              </a:solidFill>
            </p:spPr>
            <p:style>
              <a:lnRef idx="2">
                <a:schemeClr val="accent2">
                  <a:tint val="40000"/>
                  <a:alpha val="9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tint val="40000"/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tint val="40000"/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43" name="右箭头 4"/>
              <p:cNvSpPr/>
              <p:nvPr/>
            </p:nvSpPr>
            <p:spPr>
              <a:xfrm>
                <a:off x="2133606" y="357190"/>
                <a:ext cx="2819966" cy="76088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5240" tIns="15240" rIns="15240" bIns="15240" numCol="1" spcCol="1270" anchor="t" anchorCtr="0">
                <a:noAutofit/>
              </a:bodyPr>
              <a:lstStyle/>
              <a:p>
                <a:pPr marL="228600" lvl="1" indent="-22860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zh-CN" altLang="en-US" sz="2400" b="1" dirty="0" smtClean="0">
                    <a:solidFill>
                      <a:srgbClr val="333399"/>
                    </a:solidFill>
                    <a:latin typeface="+mj-ea"/>
                    <a:ea typeface="+mj-ea"/>
                  </a:rPr>
                  <a:t>所防护的进路有两条以上时设置</a:t>
                </a:r>
                <a:endParaRPr lang="zh-CN" altLang="en-US" sz="2400" b="1" dirty="0" smtClean="0">
                  <a:solidFill>
                    <a:srgbClr val="333399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39" name="组合 8"/>
            <p:cNvGrpSpPr/>
            <p:nvPr/>
          </p:nvGrpSpPr>
          <p:grpSpPr>
            <a:xfrm>
              <a:off x="500034" y="4040207"/>
              <a:ext cx="1500198" cy="1014514"/>
              <a:chOff x="0" y="0"/>
              <a:chExt cx="2133606" cy="1014514"/>
            </a:xfrm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40" name="圆角矩形 39"/>
              <p:cNvSpPr/>
              <p:nvPr/>
            </p:nvSpPr>
            <p:spPr>
              <a:xfrm>
                <a:off x="0" y="0"/>
                <a:ext cx="2133606" cy="1014514"/>
              </a:xfrm>
              <a:prstGeom prst="roundRect">
                <a:avLst/>
              </a:prstGeom>
              <a:solidFill>
                <a:srgbClr val="FF9900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</p:sp>
          <p:sp>
            <p:nvSpPr>
              <p:cNvPr id="41" name="圆角矩形 6"/>
              <p:cNvSpPr/>
              <p:nvPr/>
            </p:nvSpPr>
            <p:spPr>
              <a:xfrm>
                <a:off x="49524" y="49524"/>
                <a:ext cx="2034559" cy="915466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91440" tIns="45720" rIns="91440" bIns="45720" numCol="1" spcCol="1270" anchor="ctr" anchorCtr="0">
                <a:noAutofit/>
              </a:bodyPr>
              <a:lstStyle/>
              <a:p>
                <a:pPr lvl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2400" b="1" kern="1200" dirty="0" smtClean="0">
                    <a:latin typeface="+mj-ea"/>
                    <a:ea typeface="+mj-ea"/>
                  </a:rPr>
                  <a:t>三显示</a:t>
                </a:r>
                <a:endParaRPr lang="zh-CN" altLang="en-US" sz="2400" b="1" kern="1200" dirty="0"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8763812" y="4672020"/>
            <a:ext cx="428628" cy="1331602"/>
            <a:chOff x="8835250" y="5672152"/>
            <a:chExt cx="428628" cy="1331602"/>
          </a:xfrm>
        </p:grpSpPr>
        <p:grpSp>
          <p:nvGrpSpPr>
            <p:cNvPr id="47" name="组合 46"/>
            <p:cNvGrpSpPr/>
            <p:nvPr/>
          </p:nvGrpSpPr>
          <p:grpSpPr>
            <a:xfrm>
              <a:off x="8835250" y="5672152"/>
              <a:ext cx="428628" cy="1285884"/>
              <a:chOff x="9049564" y="5600714"/>
              <a:chExt cx="714380" cy="2143140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9049564" y="7029474"/>
                <a:ext cx="714380" cy="714380"/>
              </a:xfrm>
              <a:prstGeom prst="ellipse">
                <a:avLst/>
              </a:prstGeom>
              <a:solidFill>
                <a:srgbClr val="FF0000"/>
              </a:solidFill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9049564" y="6315094"/>
                <a:ext cx="714380" cy="714380"/>
              </a:xfrm>
              <a:prstGeom prst="ellipse">
                <a:avLst/>
              </a:prstGeom>
              <a:solidFill>
                <a:srgbClr val="00B050"/>
              </a:solidFill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9049564" y="5600714"/>
                <a:ext cx="714380" cy="714380"/>
              </a:xfrm>
              <a:prstGeom prst="ellipse">
                <a:avLst/>
              </a:prstGeom>
              <a:solidFill>
                <a:srgbClr val="FFFF00"/>
              </a:solidFill>
              <a:ln w="28575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" name="任意多边形 47"/>
            <p:cNvSpPr/>
            <p:nvPr/>
          </p:nvSpPr>
          <p:spPr>
            <a:xfrm>
              <a:off x="8835250" y="6958035"/>
              <a:ext cx="428628" cy="45719"/>
            </a:xfrm>
            <a:custGeom>
              <a:avLst/>
              <a:gdLst>
                <a:gd name="connsiteX0" fmla="*/ 0 w 553792"/>
                <a:gd name="connsiteY0" fmla="*/ 0 h 0"/>
                <a:gd name="connsiteX1" fmla="*/ 553792 w 553792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3792">
                  <a:moveTo>
                    <a:pt x="0" y="0"/>
                  </a:moveTo>
                  <a:lnTo>
                    <a:pt x="553792" y="0"/>
                  </a:lnTo>
                </a:path>
              </a:pathLst>
            </a:custGeom>
            <a:ln w="38100">
              <a:solidFill>
                <a:srgbClr val="0303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矩形 49"/>
          <p:cNvSpPr/>
          <p:nvPr/>
        </p:nvSpPr>
        <p:spPr>
          <a:xfrm>
            <a:off x="9406754" y="5100648"/>
            <a:ext cx="22765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 kern="0" dirty="0" smtClean="0">
                <a:solidFill>
                  <a:srgbClr val="3333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fangsong_gb2312"/>
              </a:rPr>
              <a:t>道岔处于是定位状态</a:t>
            </a:r>
            <a:endParaRPr lang="zh-CN" altLang="en-US" sz="1800" dirty="0"/>
          </a:p>
        </p:txBody>
      </p:sp>
      <p:sp>
        <p:nvSpPr>
          <p:cNvPr id="51" name="矩形 50"/>
          <p:cNvSpPr/>
          <p:nvPr/>
        </p:nvSpPr>
        <p:spPr>
          <a:xfrm>
            <a:off x="9406754" y="5600714"/>
            <a:ext cx="22765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 kern="0" dirty="0" smtClean="0">
                <a:solidFill>
                  <a:srgbClr val="3333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fangsong_gb2312"/>
              </a:rPr>
              <a:t>道岔处于是反位状态</a:t>
            </a:r>
            <a:endParaRPr lang="zh-CN" altLang="en-US" sz="1800" dirty="0"/>
          </a:p>
        </p:txBody>
      </p:sp>
      <p:sp>
        <p:nvSpPr>
          <p:cNvPr id="52" name="矩形 51"/>
          <p:cNvSpPr/>
          <p:nvPr/>
        </p:nvSpPr>
        <p:spPr>
          <a:xfrm>
            <a:off x="477004" y="6243656"/>
            <a:ext cx="64294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kern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有岔站的进站方向信号机，允许开放引导信号</a:t>
            </a:r>
            <a:endParaRPr lang="zh-CN" altLang="en-US" sz="2400" dirty="0"/>
          </a:p>
        </p:txBody>
      </p:sp>
      <p:grpSp>
        <p:nvGrpSpPr>
          <p:cNvPr id="57" name="组合 56"/>
          <p:cNvGrpSpPr/>
          <p:nvPr/>
        </p:nvGrpSpPr>
        <p:grpSpPr>
          <a:xfrm>
            <a:off x="7049300" y="6100780"/>
            <a:ext cx="928694" cy="671492"/>
            <a:chOff x="6906424" y="5772140"/>
            <a:chExt cx="1714512" cy="1428760"/>
          </a:xfrm>
        </p:grpSpPr>
        <p:sp>
          <p:nvSpPr>
            <p:cNvPr id="53" name="椭圆 52"/>
            <p:cNvSpPr/>
            <p:nvPr/>
          </p:nvSpPr>
          <p:spPr>
            <a:xfrm>
              <a:off x="6906424" y="6486520"/>
              <a:ext cx="714380" cy="714380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6906424" y="5772140"/>
              <a:ext cx="714380" cy="71438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7906556" y="6486520"/>
              <a:ext cx="714380" cy="714380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7906556" y="5772140"/>
              <a:ext cx="714380" cy="714380"/>
            </a:xfrm>
            <a:prstGeom prst="ellipse">
              <a:avLst/>
            </a:prstGeom>
            <a:solidFill>
              <a:srgbClr val="FFFF00"/>
            </a:solidFill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48508" y="385740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2.2.3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信号的显示</a:t>
            </a:r>
            <a:endParaRPr lang="zh-CN" alt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477004" y="1671624"/>
            <a:ext cx="5429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  <a:latin typeface="+mn-ea"/>
                <a:sym typeface="Arial" panose="020B0604020202020204" pitchFamily="34" charset="0"/>
              </a:rPr>
              <a:t>3</a:t>
            </a:r>
            <a:r>
              <a:rPr lang="zh-CN" altLang="en-US" sz="2400" b="1" dirty="0" smtClean="0">
                <a:solidFill>
                  <a:srgbClr val="0070C0"/>
                </a:solidFill>
                <a:latin typeface="+mn-ea"/>
                <a:sym typeface="Arial" panose="020B0604020202020204" pitchFamily="34" charset="0"/>
              </a:rPr>
              <a:t>、灯光配列（举例讨论）</a:t>
            </a:r>
            <a:endParaRPr lang="zh-CN" altLang="en-US" sz="2400" b="1" dirty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834194" y="2243128"/>
            <a:ext cx="10287072" cy="112062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kern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正线区域当列车进入信号机内方，信号机的允许显示必须立即改变为红色显示</a:t>
            </a:r>
            <a:r>
              <a:rPr lang="zh-CN" altLang="en-US" sz="2000" b="1" kern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000" b="1" kern="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834194" y="5243524"/>
            <a:ext cx="9858444" cy="113024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kern="0" dirty="0" smtClean="0">
                <a:solidFill>
                  <a:srgbClr val="3333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en-US" sz="2400" b="1" kern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车辆段</a:t>
            </a:r>
            <a:r>
              <a:rPr lang="zh-CN" altLang="en-US" sz="2400" b="1" kern="0" dirty="0" smtClean="0">
                <a:solidFill>
                  <a:srgbClr val="3333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中的调车信号机，必须当列车或车列的尾部全部进入信号内方以后，才会改变为蓝色显示。</a:t>
            </a:r>
            <a:endParaRPr lang="zh-CN" altLang="en-US" sz="2400" b="1" kern="0" dirty="0" smtClean="0">
              <a:solidFill>
                <a:srgbClr val="333399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6" name="组合 6"/>
          <p:cNvGrpSpPr/>
          <p:nvPr/>
        </p:nvGrpSpPr>
        <p:grpSpPr>
          <a:xfrm>
            <a:off x="2334392" y="3886202"/>
            <a:ext cx="428628" cy="285752"/>
            <a:chOff x="1582707" y="2285992"/>
            <a:chExt cx="682172" cy="285752"/>
          </a:xfrm>
        </p:grpSpPr>
        <p:sp>
          <p:nvSpPr>
            <p:cNvPr id="17" name="椭圆 16"/>
            <p:cNvSpPr/>
            <p:nvPr/>
          </p:nvSpPr>
          <p:spPr>
            <a:xfrm>
              <a:off x="2011335" y="2428868"/>
              <a:ext cx="142876" cy="14287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1654145" y="2428868"/>
              <a:ext cx="142876" cy="14287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1582707" y="2285992"/>
              <a:ext cx="682172" cy="204334"/>
            </a:xfrm>
            <a:custGeom>
              <a:avLst/>
              <a:gdLst>
                <a:gd name="connsiteX0" fmla="*/ 0 w 682172"/>
                <a:gd name="connsiteY0" fmla="*/ 0 h 275772"/>
                <a:gd name="connsiteX1" fmla="*/ 508000 w 682172"/>
                <a:gd name="connsiteY1" fmla="*/ 0 h 275772"/>
                <a:gd name="connsiteX2" fmla="*/ 682172 w 682172"/>
                <a:gd name="connsiteY2" fmla="*/ 275772 h 275772"/>
                <a:gd name="connsiteX3" fmla="*/ 0 w 682172"/>
                <a:gd name="connsiteY3" fmla="*/ 275772 h 275772"/>
                <a:gd name="connsiteX4" fmla="*/ 0 w 682172"/>
                <a:gd name="connsiteY4" fmla="*/ 0 h 275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2172" h="275772">
                  <a:moveTo>
                    <a:pt x="0" y="0"/>
                  </a:moveTo>
                  <a:lnTo>
                    <a:pt x="508000" y="0"/>
                  </a:lnTo>
                  <a:lnTo>
                    <a:pt x="682172" y="275772"/>
                  </a:lnTo>
                  <a:lnTo>
                    <a:pt x="0" y="2757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0" name="直接箭头连接符 19"/>
          <p:cNvCxnSpPr/>
          <p:nvPr/>
        </p:nvCxnSpPr>
        <p:spPr>
          <a:xfrm rot="10800000" flipH="1" flipV="1">
            <a:off x="7734992" y="3814194"/>
            <a:ext cx="1571636" cy="1588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8023024" y="3454154"/>
            <a:ext cx="9428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 smtClean="0"/>
              <a:t> 运行方向</a:t>
            </a:r>
            <a:endParaRPr lang="zh-CN" altLang="en-US" sz="1400" dirty="0"/>
          </a:p>
        </p:txBody>
      </p:sp>
      <p:grpSp>
        <p:nvGrpSpPr>
          <p:cNvPr id="22" name="组合 57"/>
          <p:cNvGrpSpPr/>
          <p:nvPr/>
        </p:nvGrpSpPr>
        <p:grpSpPr>
          <a:xfrm flipH="1">
            <a:off x="3492130" y="4463976"/>
            <a:ext cx="504899" cy="214314"/>
            <a:chOff x="1691953" y="2636912"/>
            <a:chExt cx="504899" cy="214314"/>
          </a:xfrm>
        </p:grpSpPr>
        <p:sp>
          <p:nvSpPr>
            <p:cNvPr id="23" name="椭圆 22"/>
            <p:cNvSpPr/>
            <p:nvPr/>
          </p:nvSpPr>
          <p:spPr>
            <a:xfrm>
              <a:off x="1691953" y="2636912"/>
              <a:ext cx="214314" cy="214314"/>
            </a:xfrm>
            <a:prstGeom prst="ellipse">
              <a:avLst/>
            </a:prstGeom>
            <a:gradFill flip="none" rotWithShape="1">
              <a:gsLst>
                <a:gs pos="0">
                  <a:srgbClr val="00FF00">
                    <a:tint val="66000"/>
                    <a:satMod val="160000"/>
                  </a:srgbClr>
                </a:gs>
                <a:gs pos="50000">
                  <a:srgbClr val="00FF00">
                    <a:tint val="44500"/>
                    <a:satMod val="160000"/>
                  </a:srgbClr>
                </a:gs>
                <a:gs pos="100000">
                  <a:srgbClr val="00FF00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8"/>
            <p:cNvGrpSpPr/>
            <p:nvPr/>
          </p:nvGrpSpPr>
          <p:grpSpPr>
            <a:xfrm>
              <a:off x="1910306" y="2636912"/>
              <a:ext cx="286546" cy="214314"/>
              <a:chOff x="1081062" y="3152772"/>
              <a:chExt cx="286546" cy="214314"/>
            </a:xfrm>
          </p:grpSpPr>
          <p:cxnSp>
            <p:nvCxnSpPr>
              <p:cNvPr id="25" name="直接连接符 9"/>
              <p:cNvCxnSpPr/>
              <p:nvPr/>
            </p:nvCxnSpPr>
            <p:spPr>
              <a:xfrm rot="5400000">
                <a:off x="1259974" y="3259452"/>
                <a:ext cx="214314" cy="95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10"/>
              <p:cNvCxnSpPr/>
              <p:nvPr/>
            </p:nvCxnSpPr>
            <p:spPr>
              <a:xfrm>
                <a:off x="1281342" y="3259929"/>
                <a:ext cx="85789" cy="119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椭圆 11"/>
              <p:cNvSpPr/>
              <p:nvPr/>
            </p:nvSpPr>
            <p:spPr>
              <a:xfrm>
                <a:off x="1081062" y="3152772"/>
                <a:ext cx="214314" cy="214314"/>
              </a:xfrm>
              <a:prstGeom prst="ellipse">
                <a:avLst/>
              </a:prstGeom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5187980" y="3815904"/>
            <a:ext cx="458780" cy="356050"/>
            <a:chOff x="4833573" y="3430710"/>
            <a:chExt cx="458780" cy="356050"/>
          </a:xfrm>
        </p:grpSpPr>
        <p:grpSp>
          <p:nvGrpSpPr>
            <p:cNvPr id="29" name="组合 10"/>
            <p:cNvGrpSpPr/>
            <p:nvPr/>
          </p:nvGrpSpPr>
          <p:grpSpPr>
            <a:xfrm>
              <a:off x="4860305" y="3501008"/>
              <a:ext cx="428628" cy="285752"/>
              <a:chOff x="1582707" y="2285992"/>
              <a:chExt cx="682172" cy="285752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2011335" y="2428868"/>
                <a:ext cx="142876" cy="142876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1654145" y="2428868"/>
                <a:ext cx="142876" cy="142876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1582707" y="2285992"/>
                <a:ext cx="682172" cy="204334"/>
              </a:xfrm>
              <a:custGeom>
                <a:avLst/>
                <a:gdLst>
                  <a:gd name="connsiteX0" fmla="*/ 0 w 682172"/>
                  <a:gd name="connsiteY0" fmla="*/ 0 h 275772"/>
                  <a:gd name="connsiteX1" fmla="*/ 508000 w 682172"/>
                  <a:gd name="connsiteY1" fmla="*/ 0 h 275772"/>
                  <a:gd name="connsiteX2" fmla="*/ 682172 w 682172"/>
                  <a:gd name="connsiteY2" fmla="*/ 275772 h 275772"/>
                  <a:gd name="connsiteX3" fmla="*/ 0 w 682172"/>
                  <a:gd name="connsiteY3" fmla="*/ 275772 h 275772"/>
                  <a:gd name="connsiteX4" fmla="*/ 0 w 682172"/>
                  <a:gd name="connsiteY4" fmla="*/ 0 h 275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2172" h="275772">
                    <a:moveTo>
                      <a:pt x="0" y="0"/>
                    </a:moveTo>
                    <a:lnTo>
                      <a:pt x="508000" y="0"/>
                    </a:lnTo>
                    <a:lnTo>
                      <a:pt x="682172" y="275772"/>
                    </a:lnTo>
                    <a:lnTo>
                      <a:pt x="0" y="27577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4833573" y="3430710"/>
              <a:ext cx="45878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 smtClean="0"/>
                <a:t>101</a:t>
              </a:r>
              <a:endParaRPr lang="zh-CN" altLang="en-US" sz="1400" dirty="0"/>
            </a:p>
          </p:txBody>
        </p:sp>
      </p:grpSp>
      <p:sp>
        <p:nvSpPr>
          <p:cNvPr id="34" name="矩形 33"/>
          <p:cNvSpPr/>
          <p:nvPr/>
        </p:nvSpPr>
        <p:spPr>
          <a:xfrm>
            <a:off x="2262384" y="3815904"/>
            <a:ext cx="45878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 smtClean="0"/>
              <a:t>102</a:t>
            </a:r>
            <a:endParaRPr lang="zh-CN" altLang="en-US" sz="1400" dirty="0"/>
          </a:p>
        </p:txBody>
      </p:sp>
      <p:grpSp>
        <p:nvGrpSpPr>
          <p:cNvPr id="35" name="组合 72"/>
          <p:cNvGrpSpPr/>
          <p:nvPr/>
        </p:nvGrpSpPr>
        <p:grpSpPr>
          <a:xfrm>
            <a:off x="1568821" y="4102226"/>
            <a:ext cx="7894363" cy="379785"/>
            <a:chOff x="1214414" y="3717032"/>
            <a:chExt cx="7894363" cy="379785"/>
          </a:xfrm>
        </p:grpSpPr>
        <p:grpSp>
          <p:nvGrpSpPr>
            <p:cNvPr id="36" name="组合 71"/>
            <p:cNvGrpSpPr/>
            <p:nvPr/>
          </p:nvGrpSpPr>
          <p:grpSpPr>
            <a:xfrm>
              <a:off x="1214414" y="3727937"/>
              <a:ext cx="7894363" cy="134822"/>
              <a:chOff x="1214414" y="3727937"/>
              <a:chExt cx="7894363" cy="134822"/>
            </a:xfrm>
          </p:grpSpPr>
          <p:cxnSp>
            <p:nvCxnSpPr>
              <p:cNvPr id="45" name="直接连接符 44"/>
              <p:cNvCxnSpPr/>
              <p:nvPr/>
            </p:nvCxnSpPr>
            <p:spPr>
              <a:xfrm flipV="1">
                <a:off x="1214414" y="3790750"/>
                <a:ext cx="7894363" cy="114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任意多边形 45"/>
              <p:cNvSpPr/>
              <p:nvPr/>
            </p:nvSpPr>
            <p:spPr>
              <a:xfrm flipH="1">
                <a:off x="3060105" y="3742453"/>
                <a:ext cx="45719" cy="120306"/>
              </a:xfrm>
              <a:custGeom>
                <a:avLst/>
                <a:gdLst>
                  <a:gd name="connsiteX0" fmla="*/ 0 w 0"/>
                  <a:gd name="connsiteY0" fmla="*/ 0 h 1567543"/>
                  <a:gd name="connsiteX1" fmla="*/ 0 w 0"/>
                  <a:gd name="connsiteY1" fmla="*/ 1567543 h 1567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567543">
                    <a:moveTo>
                      <a:pt x="0" y="0"/>
                    </a:moveTo>
                    <a:lnTo>
                      <a:pt x="0" y="1567543"/>
                    </a:lnTo>
                  </a:path>
                </a:pathLst>
              </a:custGeom>
              <a:ln w="28575">
                <a:solidFill>
                  <a:srgbClr val="00B0F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任意多边形 46"/>
              <p:cNvSpPr/>
              <p:nvPr/>
            </p:nvSpPr>
            <p:spPr>
              <a:xfrm>
                <a:off x="3950490" y="3727937"/>
                <a:ext cx="45719" cy="134821"/>
              </a:xfrm>
              <a:custGeom>
                <a:avLst/>
                <a:gdLst>
                  <a:gd name="connsiteX0" fmla="*/ 0 w 0"/>
                  <a:gd name="connsiteY0" fmla="*/ 0 h 1596572"/>
                  <a:gd name="connsiteX1" fmla="*/ 0 w 0"/>
                  <a:gd name="connsiteY1" fmla="*/ 1596572 h 1596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596572">
                    <a:moveTo>
                      <a:pt x="0" y="0"/>
                    </a:moveTo>
                    <a:lnTo>
                      <a:pt x="0" y="1596572"/>
                    </a:lnTo>
                  </a:path>
                </a:pathLst>
              </a:custGeom>
              <a:ln w="28575">
                <a:solidFill>
                  <a:srgbClr val="00B0F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 flipH="1">
                <a:off x="4716289" y="3727937"/>
                <a:ext cx="45719" cy="134821"/>
              </a:xfrm>
              <a:custGeom>
                <a:avLst/>
                <a:gdLst>
                  <a:gd name="connsiteX0" fmla="*/ 0 w 0"/>
                  <a:gd name="connsiteY0" fmla="*/ 0 h 1582058"/>
                  <a:gd name="connsiteX1" fmla="*/ 0 w 0"/>
                  <a:gd name="connsiteY1" fmla="*/ 1582058 h 1582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582058">
                    <a:moveTo>
                      <a:pt x="0" y="0"/>
                    </a:moveTo>
                    <a:lnTo>
                      <a:pt x="0" y="1582058"/>
                    </a:lnTo>
                  </a:path>
                </a:pathLst>
              </a:custGeom>
              <a:ln w="28575">
                <a:solidFill>
                  <a:srgbClr val="00B0F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>
                <a:off x="5529263" y="3729979"/>
                <a:ext cx="0" cy="114300"/>
              </a:xfrm>
              <a:custGeom>
                <a:avLst/>
                <a:gdLst>
                  <a:gd name="connsiteX0" fmla="*/ 0 w 0"/>
                  <a:gd name="connsiteY0" fmla="*/ 0 h 114300"/>
                  <a:gd name="connsiteX1" fmla="*/ 0 w 0"/>
                  <a:gd name="connsiteY1" fmla="*/ 114300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14300">
                    <a:moveTo>
                      <a:pt x="0" y="0"/>
                    </a:moveTo>
                    <a:lnTo>
                      <a:pt x="0" y="114300"/>
                    </a:lnTo>
                  </a:path>
                </a:pathLst>
              </a:cu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 21"/>
              <p:cNvSpPr/>
              <p:nvPr/>
            </p:nvSpPr>
            <p:spPr>
              <a:xfrm>
                <a:off x="6300788" y="3729979"/>
                <a:ext cx="0" cy="109537"/>
              </a:xfrm>
              <a:custGeom>
                <a:avLst/>
                <a:gdLst>
                  <a:gd name="connsiteX0" fmla="*/ 0 w 0"/>
                  <a:gd name="connsiteY0" fmla="*/ 0 h 109537"/>
                  <a:gd name="connsiteX1" fmla="*/ 0 w 0"/>
                  <a:gd name="connsiteY1" fmla="*/ 109537 h 109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09537">
                    <a:moveTo>
                      <a:pt x="0" y="0"/>
                    </a:moveTo>
                    <a:lnTo>
                      <a:pt x="0" y="109537"/>
                    </a:lnTo>
                  </a:path>
                </a:pathLst>
              </a:cu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>
                <a:off x="7164561" y="3739504"/>
                <a:ext cx="0" cy="104775"/>
              </a:xfrm>
              <a:custGeom>
                <a:avLst/>
                <a:gdLst>
                  <a:gd name="connsiteX0" fmla="*/ 0 w 0"/>
                  <a:gd name="connsiteY0" fmla="*/ 0 h 104775"/>
                  <a:gd name="connsiteX1" fmla="*/ 0 w 0"/>
                  <a:gd name="connsiteY1" fmla="*/ 104775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04775">
                    <a:moveTo>
                      <a:pt x="0" y="0"/>
                    </a:moveTo>
                    <a:lnTo>
                      <a:pt x="0" y="104775"/>
                    </a:lnTo>
                  </a:path>
                </a:pathLst>
              </a:cu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>
                <a:off x="8028657" y="3744266"/>
                <a:ext cx="0" cy="100013"/>
              </a:xfrm>
              <a:custGeom>
                <a:avLst/>
                <a:gdLst>
                  <a:gd name="connsiteX0" fmla="*/ 0 w 0"/>
                  <a:gd name="connsiteY0" fmla="*/ 0 h 100013"/>
                  <a:gd name="connsiteX1" fmla="*/ 0 w 0"/>
                  <a:gd name="connsiteY1" fmla="*/ 100013 h 100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00013">
                    <a:moveTo>
                      <a:pt x="0" y="0"/>
                    </a:moveTo>
                    <a:lnTo>
                      <a:pt x="0" y="100013"/>
                    </a:lnTo>
                  </a:path>
                </a:pathLst>
              </a:cu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>
                <a:off x="1403921" y="3734741"/>
                <a:ext cx="0" cy="104775"/>
              </a:xfrm>
              <a:custGeom>
                <a:avLst/>
                <a:gdLst>
                  <a:gd name="connsiteX0" fmla="*/ 0 w 0"/>
                  <a:gd name="connsiteY0" fmla="*/ 0 h 104775"/>
                  <a:gd name="connsiteX1" fmla="*/ 0 w 0"/>
                  <a:gd name="connsiteY1" fmla="*/ 104775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04775">
                    <a:moveTo>
                      <a:pt x="0" y="0"/>
                    </a:moveTo>
                    <a:lnTo>
                      <a:pt x="0" y="104775"/>
                    </a:lnTo>
                  </a:path>
                </a:pathLst>
              </a:cu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>
                <a:off x="8820745" y="3734388"/>
                <a:ext cx="0" cy="112889"/>
              </a:xfrm>
              <a:custGeom>
                <a:avLst/>
                <a:gdLst>
                  <a:gd name="connsiteX0" fmla="*/ 0 w 0"/>
                  <a:gd name="connsiteY0" fmla="*/ 0 h 112889"/>
                  <a:gd name="connsiteX1" fmla="*/ 0 w 0"/>
                  <a:gd name="connsiteY1" fmla="*/ 112889 h 112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12889">
                    <a:moveTo>
                      <a:pt x="0" y="0"/>
                    </a:moveTo>
                    <a:lnTo>
                      <a:pt x="0" y="112889"/>
                    </a:lnTo>
                  </a:path>
                </a:pathLst>
              </a:cu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矩形 36"/>
            <p:cNvSpPr/>
            <p:nvPr/>
          </p:nvSpPr>
          <p:spPr>
            <a:xfrm>
              <a:off x="1974414" y="3717032"/>
              <a:ext cx="50962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 smtClean="0"/>
                <a:t> </a:t>
              </a:r>
              <a:r>
                <a:rPr lang="en-US" altLang="zh-CN" sz="1400" dirty="0" smtClean="0"/>
                <a:t>TC1</a:t>
              </a:r>
              <a:endParaRPr lang="zh-CN" altLang="en-US" sz="1400" dirty="0"/>
            </a:p>
          </p:txBody>
        </p:sp>
        <p:sp>
          <p:nvSpPr>
            <p:cNvPr id="38" name="矩形 37"/>
            <p:cNvSpPr/>
            <p:nvPr/>
          </p:nvSpPr>
          <p:spPr>
            <a:xfrm>
              <a:off x="3276129" y="3789040"/>
              <a:ext cx="45672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 smtClean="0"/>
                <a:t>TC2</a:t>
              </a:r>
              <a:endParaRPr lang="zh-CN" altLang="en-US" sz="1400" dirty="0"/>
            </a:p>
          </p:txBody>
        </p:sp>
        <p:sp>
          <p:nvSpPr>
            <p:cNvPr id="39" name="矩形 38"/>
            <p:cNvSpPr/>
            <p:nvPr/>
          </p:nvSpPr>
          <p:spPr>
            <a:xfrm>
              <a:off x="4140225" y="3789040"/>
              <a:ext cx="45672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 smtClean="0"/>
                <a:t>TC3</a:t>
              </a:r>
              <a:endParaRPr lang="zh-CN" altLang="en-US" sz="1400" dirty="0"/>
            </a:p>
          </p:txBody>
        </p:sp>
        <p:sp>
          <p:nvSpPr>
            <p:cNvPr id="40" name="矩形 39"/>
            <p:cNvSpPr/>
            <p:nvPr/>
          </p:nvSpPr>
          <p:spPr>
            <a:xfrm>
              <a:off x="4932313" y="3789040"/>
              <a:ext cx="45672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 smtClean="0"/>
                <a:t>TC4</a:t>
              </a:r>
              <a:endParaRPr lang="zh-CN" altLang="en-US" sz="1400" dirty="0"/>
            </a:p>
          </p:txBody>
        </p:sp>
        <p:sp>
          <p:nvSpPr>
            <p:cNvPr id="41" name="矩形 40"/>
            <p:cNvSpPr/>
            <p:nvPr/>
          </p:nvSpPr>
          <p:spPr>
            <a:xfrm>
              <a:off x="5652394" y="3789040"/>
              <a:ext cx="45672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 smtClean="0"/>
                <a:t>TC5</a:t>
              </a:r>
              <a:endParaRPr lang="zh-CN" altLang="en-US" sz="1400" dirty="0"/>
            </a:p>
          </p:txBody>
        </p:sp>
        <p:sp>
          <p:nvSpPr>
            <p:cNvPr id="42" name="矩形 41"/>
            <p:cNvSpPr/>
            <p:nvPr/>
          </p:nvSpPr>
          <p:spPr>
            <a:xfrm>
              <a:off x="6516489" y="3789040"/>
              <a:ext cx="64807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 smtClean="0"/>
                <a:t>TC6</a:t>
              </a:r>
              <a:endParaRPr lang="zh-CN" altLang="en-US" sz="1400" dirty="0"/>
            </a:p>
          </p:txBody>
        </p:sp>
        <p:sp>
          <p:nvSpPr>
            <p:cNvPr id="43" name="矩形 42"/>
            <p:cNvSpPr/>
            <p:nvPr/>
          </p:nvSpPr>
          <p:spPr>
            <a:xfrm>
              <a:off x="7308577" y="3789040"/>
              <a:ext cx="45672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 smtClean="0"/>
                <a:t>TC7</a:t>
              </a:r>
              <a:endParaRPr lang="zh-CN" altLang="en-US" sz="1400" dirty="0"/>
            </a:p>
          </p:txBody>
        </p:sp>
        <p:sp>
          <p:nvSpPr>
            <p:cNvPr id="44" name="矩形 43"/>
            <p:cNvSpPr/>
            <p:nvPr/>
          </p:nvSpPr>
          <p:spPr>
            <a:xfrm>
              <a:off x="8100665" y="3789040"/>
              <a:ext cx="45672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 smtClean="0"/>
                <a:t>TC8</a:t>
              </a:r>
              <a:endParaRPr lang="zh-CN" altLang="en-US" sz="1400" dirty="0"/>
            </a:p>
          </p:txBody>
        </p:sp>
      </p:grpSp>
      <p:sp>
        <p:nvSpPr>
          <p:cNvPr id="55" name="矩形 54"/>
          <p:cNvSpPr/>
          <p:nvPr/>
        </p:nvSpPr>
        <p:spPr>
          <a:xfrm>
            <a:off x="3126479" y="4462266"/>
            <a:ext cx="3690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 smtClean="0"/>
              <a:t>X6</a:t>
            </a:r>
            <a:endParaRPr lang="zh-CN" altLang="en-US" sz="1400" dirty="0"/>
          </a:p>
        </p:txBody>
      </p:sp>
      <p:grpSp>
        <p:nvGrpSpPr>
          <p:cNvPr id="56" name="组合 118"/>
          <p:cNvGrpSpPr/>
          <p:nvPr/>
        </p:nvGrpSpPr>
        <p:grpSpPr>
          <a:xfrm flipH="1">
            <a:off x="6654872" y="4462266"/>
            <a:ext cx="720923" cy="219078"/>
            <a:chOff x="1331913" y="5301208"/>
            <a:chExt cx="720923" cy="219078"/>
          </a:xfrm>
        </p:grpSpPr>
        <p:sp>
          <p:nvSpPr>
            <p:cNvPr id="57" name="椭圆 56"/>
            <p:cNvSpPr/>
            <p:nvPr/>
          </p:nvSpPr>
          <p:spPr>
            <a:xfrm>
              <a:off x="1547937" y="5301208"/>
              <a:ext cx="214314" cy="214314"/>
            </a:xfrm>
            <a:prstGeom prst="ellipse">
              <a:avLst/>
            </a:prstGeom>
            <a:gradFill flip="none" rotWithShape="1">
              <a:gsLst>
                <a:gs pos="0">
                  <a:srgbClr val="00FF00">
                    <a:tint val="66000"/>
                    <a:satMod val="160000"/>
                  </a:srgbClr>
                </a:gs>
                <a:gs pos="50000">
                  <a:srgbClr val="00FF00">
                    <a:tint val="44500"/>
                    <a:satMod val="160000"/>
                  </a:srgbClr>
                </a:gs>
                <a:gs pos="100000">
                  <a:srgbClr val="00FF00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8" name="组合 8"/>
            <p:cNvGrpSpPr/>
            <p:nvPr/>
          </p:nvGrpSpPr>
          <p:grpSpPr>
            <a:xfrm>
              <a:off x="1766290" y="5301208"/>
              <a:ext cx="286546" cy="214314"/>
              <a:chOff x="1081062" y="3152772"/>
              <a:chExt cx="286546" cy="214314"/>
            </a:xfrm>
          </p:grpSpPr>
          <p:cxnSp>
            <p:nvCxnSpPr>
              <p:cNvPr id="64" name="直接连接符 9"/>
              <p:cNvCxnSpPr/>
              <p:nvPr/>
            </p:nvCxnSpPr>
            <p:spPr>
              <a:xfrm rot="5400000">
                <a:off x="1259974" y="3259452"/>
                <a:ext cx="214314" cy="95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10"/>
              <p:cNvCxnSpPr/>
              <p:nvPr/>
            </p:nvCxnSpPr>
            <p:spPr>
              <a:xfrm>
                <a:off x="1281342" y="3259929"/>
                <a:ext cx="85789" cy="119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椭圆 11"/>
              <p:cNvSpPr/>
              <p:nvPr/>
            </p:nvSpPr>
            <p:spPr>
              <a:xfrm>
                <a:off x="1081062" y="3152772"/>
                <a:ext cx="214314" cy="214314"/>
              </a:xfrm>
              <a:prstGeom prst="ellipse">
                <a:avLst/>
              </a:prstGeom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9" name="组合 96"/>
            <p:cNvGrpSpPr/>
            <p:nvPr/>
          </p:nvGrpSpPr>
          <p:grpSpPr>
            <a:xfrm>
              <a:off x="1331913" y="5301208"/>
              <a:ext cx="214314" cy="219078"/>
              <a:chOff x="2838654" y="5301208"/>
              <a:chExt cx="214314" cy="219078"/>
            </a:xfrm>
          </p:grpSpPr>
          <p:sp>
            <p:nvSpPr>
              <p:cNvPr id="60" name="椭圆 23"/>
              <p:cNvSpPr/>
              <p:nvPr/>
            </p:nvSpPr>
            <p:spPr>
              <a:xfrm>
                <a:off x="2838654" y="5301208"/>
                <a:ext cx="214314" cy="214314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任意多边形 24"/>
              <p:cNvSpPr/>
              <p:nvPr/>
            </p:nvSpPr>
            <p:spPr>
              <a:xfrm>
                <a:off x="2865662" y="5334549"/>
                <a:ext cx="147638" cy="152400"/>
              </a:xfrm>
              <a:custGeom>
                <a:avLst/>
                <a:gdLst>
                  <a:gd name="connsiteX0" fmla="*/ 0 w 147638"/>
                  <a:gd name="connsiteY0" fmla="*/ 0 h 152400"/>
                  <a:gd name="connsiteX1" fmla="*/ 147638 w 147638"/>
                  <a:gd name="connsiteY1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7638" h="152400">
                    <a:moveTo>
                      <a:pt x="0" y="0"/>
                    </a:moveTo>
                    <a:lnTo>
                      <a:pt x="147638" y="152400"/>
                    </a:lnTo>
                  </a:path>
                </a:pathLst>
              </a:cu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任意多边形 25"/>
              <p:cNvSpPr/>
              <p:nvPr/>
            </p:nvSpPr>
            <p:spPr>
              <a:xfrm>
                <a:off x="2922812" y="5301211"/>
                <a:ext cx="128588" cy="128588"/>
              </a:xfrm>
              <a:custGeom>
                <a:avLst/>
                <a:gdLst>
                  <a:gd name="connsiteX0" fmla="*/ 0 w 128588"/>
                  <a:gd name="connsiteY0" fmla="*/ 0 h 128588"/>
                  <a:gd name="connsiteX1" fmla="*/ 128588 w 128588"/>
                  <a:gd name="connsiteY1" fmla="*/ 128588 h 128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588" h="128588">
                    <a:moveTo>
                      <a:pt x="0" y="0"/>
                    </a:moveTo>
                    <a:lnTo>
                      <a:pt x="128588" y="128588"/>
                    </a:lnTo>
                  </a:path>
                </a:pathLst>
              </a:cu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任意多边形 62"/>
              <p:cNvSpPr/>
              <p:nvPr/>
            </p:nvSpPr>
            <p:spPr>
              <a:xfrm>
                <a:off x="2841850" y="5401224"/>
                <a:ext cx="119062" cy="119062"/>
              </a:xfrm>
              <a:custGeom>
                <a:avLst/>
                <a:gdLst>
                  <a:gd name="connsiteX0" fmla="*/ 0 w 119062"/>
                  <a:gd name="connsiteY0" fmla="*/ 0 h 119062"/>
                  <a:gd name="connsiteX1" fmla="*/ 119062 w 119062"/>
                  <a:gd name="connsiteY1" fmla="*/ 119062 h 119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9062" h="119062">
                    <a:moveTo>
                      <a:pt x="0" y="0"/>
                    </a:moveTo>
                    <a:lnTo>
                      <a:pt x="119062" y="119062"/>
                    </a:lnTo>
                  </a:path>
                </a:pathLst>
              </a:cu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7" name="矩形 66"/>
          <p:cNvSpPr/>
          <p:nvPr/>
        </p:nvSpPr>
        <p:spPr>
          <a:xfrm>
            <a:off x="6217213" y="4442521"/>
            <a:ext cx="3690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 smtClean="0"/>
              <a:t>X7</a:t>
            </a:r>
            <a:endParaRPr lang="zh-CN" altLang="en-US" sz="1400" dirty="0"/>
          </a:p>
        </p:txBody>
      </p:sp>
      <p:sp>
        <p:nvSpPr>
          <p:cNvPr id="69" name="矩形 68"/>
          <p:cNvSpPr/>
          <p:nvPr/>
        </p:nvSpPr>
        <p:spPr>
          <a:xfrm>
            <a:off x="6302427" y="3598170"/>
            <a:ext cx="2804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/>
              <a:t> </a:t>
            </a:r>
            <a:r>
              <a:rPr lang="en-US" altLang="zh-CN" sz="1400" dirty="0" smtClean="0"/>
              <a:t>1</a:t>
            </a:r>
            <a:endParaRPr lang="zh-CN" altLang="en-US" sz="1400" dirty="0"/>
          </a:p>
        </p:txBody>
      </p:sp>
      <p:sp>
        <p:nvSpPr>
          <p:cNvPr id="70" name="右箭头 69"/>
          <p:cNvSpPr/>
          <p:nvPr/>
        </p:nvSpPr>
        <p:spPr>
          <a:xfrm>
            <a:off x="4062584" y="4534274"/>
            <a:ext cx="216024" cy="144016"/>
          </a:xfrm>
          <a:prstGeom prst="right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右箭头 70"/>
          <p:cNvSpPr/>
          <p:nvPr/>
        </p:nvSpPr>
        <p:spPr>
          <a:xfrm>
            <a:off x="7446960" y="4534274"/>
            <a:ext cx="216024" cy="144016"/>
          </a:xfrm>
          <a:prstGeom prst="right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>
            <a:off x="6954592" y="3528811"/>
            <a:ext cx="888642" cy="631065"/>
          </a:xfrm>
          <a:custGeom>
            <a:avLst/>
            <a:gdLst>
              <a:gd name="connsiteX0" fmla="*/ 0 w 888642"/>
              <a:gd name="connsiteY0" fmla="*/ 631065 h 631065"/>
              <a:gd name="connsiteX1" fmla="*/ 334850 w 888642"/>
              <a:gd name="connsiteY1" fmla="*/ 0 h 631065"/>
              <a:gd name="connsiteX2" fmla="*/ 888642 w 888642"/>
              <a:gd name="connsiteY2" fmla="*/ 0 h 631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88642" h="631065">
                <a:moveTo>
                  <a:pt x="0" y="631065"/>
                </a:moveTo>
                <a:lnTo>
                  <a:pt x="334850" y="0"/>
                </a:lnTo>
                <a:lnTo>
                  <a:pt x="888642" y="0"/>
                </a:lnTo>
              </a:path>
            </a:pathLst>
          </a:cu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2.2.3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信号的显示</a:t>
            </a:r>
            <a:endParaRPr lang="zh-CN" alt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477004" y="1671624"/>
            <a:ext cx="5429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  <a:latin typeface="+mn-ea"/>
                <a:sym typeface="Arial" panose="020B0604020202020204" pitchFamily="34" charset="0"/>
              </a:rPr>
              <a:t>3</a:t>
            </a:r>
            <a:r>
              <a:rPr lang="zh-CN" altLang="en-US" sz="2400" b="1" dirty="0" smtClean="0">
                <a:solidFill>
                  <a:srgbClr val="0070C0"/>
                </a:solidFill>
                <a:latin typeface="+mn-ea"/>
                <a:sym typeface="Arial" panose="020B0604020202020204" pitchFamily="34" charset="0"/>
              </a:rPr>
              <a:t>、灯光配列（举例讨论）</a:t>
            </a:r>
            <a:endParaRPr lang="zh-CN" altLang="en-US" sz="2400" b="1" dirty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548442" y="4243392"/>
            <a:ext cx="11001452" cy="110799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kern="0" dirty="0" smtClean="0">
                <a:solidFill>
                  <a:srgbClr val="3333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en-US" sz="2000" b="1" kern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车辆段</a:t>
            </a:r>
            <a:r>
              <a:rPr lang="zh-CN" altLang="en-US" sz="2000" b="1" kern="0" dirty="0" smtClean="0">
                <a:solidFill>
                  <a:srgbClr val="3333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中的调车信号机，必须当列车或车列的尾部全部进入信号内方以后，才会改变为蓝色显示。</a:t>
            </a:r>
            <a:endParaRPr lang="zh-CN" altLang="en-US" sz="2000" b="1" kern="0" dirty="0" smtClean="0">
              <a:solidFill>
                <a:srgbClr val="333399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20" name="直接箭头连接符 19"/>
          <p:cNvCxnSpPr/>
          <p:nvPr/>
        </p:nvCxnSpPr>
        <p:spPr>
          <a:xfrm rot="10800000" flipH="1" flipV="1">
            <a:off x="7758262" y="3242891"/>
            <a:ext cx="1571636" cy="1588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8046294" y="2882851"/>
            <a:ext cx="9428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 smtClean="0"/>
              <a:t> 运行方向</a:t>
            </a:r>
            <a:endParaRPr lang="zh-CN" altLang="en-US" sz="1400" dirty="0"/>
          </a:p>
        </p:txBody>
      </p:sp>
      <p:grpSp>
        <p:nvGrpSpPr>
          <p:cNvPr id="6" name="组合 8"/>
          <p:cNvGrpSpPr/>
          <p:nvPr/>
        </p:nvGrpSpPr>
        <p:grpSpPr>
          <a:xfrm flipH="1">
            <a:off x="3515400" y="3892673"/>
            <a:ext cx="286546" cy="214314"/>
            <a:chOff x="1081062" y="3152772"/>
            <a:chExt cx="286546" cy="214314"/>
          </a:xfrm>
        </p:grpSpPr>
        <p:cxnSp>
          <p:nvCxnSpPr>
            <p:cNvPr id="25" name="直接连接符 9"/>
            <p:cNvCxnSpPr/>
            <p:nvPr/>
          </p:nvCxnSpPr>
          <p:spPr>
            <a:xfrm rot="5400000">
              <a:off x="1259974" y="3259452"/>
              <a:ext cx="214314" cy="95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10"/>
            <p:cNvCxnSpPr/>
            <p:nvPr/>
          </p:nvCxnSpPr>
          <p:spPr>
            <a:xfrm>
              <a:off x="1281342" y="3259929"/>
              <a:ext cx="85789" cy="119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椭圆 11"/>
            <p:cNvSpPr/>
            <p:nvPr/>
          </p:nvSpPr>
          <p:spPr>
            <a:xfrm>
              <a:off x="1081062" y="3152772"/>
              <a:ext cx="214314" cy="214314"/>
            </a:xfrm>
            <a:prstGeom prst="ellipse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72"/>
          <p:cNvGrpSpPr/>
          <p:nvPr/>
        </p:nvGrpSpPr>
        <p:grpSpPr>
          <a:xfrm>
            <a:off x="1592091" y="3530923"/>
            <a:ext cx="7894363" cy="379785"/>
            <a:chOff x="1214414" y="3717032"/>
            <a:chExt cx="7894363" cy="379785"/>
          </a:xfrm>
        </p:grpSpPr>
        <p:grpSp>
          <p:nvGrpSpPr>
            <p:cNvPr id="11" name="组合 71"/>
            <p:cNvGrpSpPr/>
            <p:nvPr/>
          </p:nvGrpSpPr>
          <p:grpSpPr>
            <a:xfrm>
              <a:off x="1214414" y="3727937"/>
              <a:ext cx="7894363" cy="134822"/>
              <a:chOff x="1214414" y="3727937"/>
              <a:chExt cx="7894363" cy="134822"/>
            </a:xfrm>
          </p:grpSpPr>
          <p:cxnSp>
            <p:nvCxnSpPr>
              <p:cNvPr id="45" name="直接连接符 44"/>
              <p:cNvCxnSpPr/>
              <p:nvPr/>
            </p:nvCxnSpPr>
            <p:spPr>
              <a:xfrm flipV="1">
                <a:off x="1214414" y="3790750"/>
                <a:ext cx="7894363" cy="114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任意多边形 45"/>
              <p:cNvSpPr/>
              <p:nvPr/>
            </p:nvSpPr>
            <p:spPr>
              <a:xfrm flipH="1">
                <a:off x="3060105" y="3742453"/>
                <a:ext cx="45719" cy="120306"/>
              </a:xfrm>
              <a:custGeom>
                <a:avLst/>
                <a:gdLst>
                  <a:gd name="connsiteX0" fmla="*/ 0 w 0"/>
                  <a:gd name="connsiteY0" fmla="*/ 0 h 1567543"/>
                  <a:gd name="connsiteX1" fmla="*/ 0 w 0"/>
                  <a:gd name="connsiteY1" fmla="*/ 1567543 h 1567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567543">
                    <a:moveTo>
                      <a:pt x="0" y="0"/>
                    </a:moveTo>
                    <a:lnTo>
                      <a:pt x="0" y="1567543"/>
                    </a:lnTo>
                  </a:path>
                </a:pathLst>
              </a:custGeom>
              <a:ln w="28575">
                <a:solidFill>
                  <a:srgbClr val="00B0F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任意多边形 46"/>
              <p:cNvSpPr/>
              <p:nvPr/>
            </p:nvSpPr>
            <p:spPr>
              <a:xfrm>
                <a:off x="3950490" y="3727937"/>
                <a:ext cx="45719" cy="134821"/>
              </a:xfrm>
              <a:custGeom>
                <a:avLst/>
                <a:gdLst>
                  <a:gd name="connsiteX0" fmla="*/ 0 w 0"/>
                  <a:gd name="connsiteY0" fmla="*/ 0 h 1596572"/>
                  <a:gd name="connsiteX1" fmla="*/ 0 w 0"/>
                  <a:gd name="connsiteY1" fmla="*/ 1596572 h 1596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596572">
                    <a:moveTo>
                      <a:pt x="0" y="0"/>
                    </a:moveTo>
                    <a:lnTo>
                      <a:pt x="0" y="1596572"/>
                    </a:lnTo>
                  </a:path>
                </a:pathLst>
              </a:custGeom>
              <a:ln w="28575">
                <a:solidFill>
                  <a:srgbClr val="00B0F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 flipH="1">
                <a:off x="4716289" y="3727937"/>
                <a:ext cx="45719" cy="134821"/>
              </a:xfrm>
              <a:custGeom>
                <a:avLst/>
                <a:gdLst>
                  <a:gd name="connsiteX0" fmla="*/ 0 w 0"/>
                  <a:gd name="connsiteY0" fmla="*/ 0 h 1582058"/>
                  <a:gd name="connsiteX1" fmla="*/ 0 w 0"/>
                  <a:gd name="connsiteY1" fmla="*/ 1582058 h 1582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582058">
                    <a:moveTo>
                      <a:pt x="0" y="0"/>
                    </a:moveTo>
                    <a:lnTo>
                      <a:pt x="0" y="1582058"/>
                    </a:lnTo>
                  </a:path>
                </a:pathLst>
              </a:custGeom>
              <a:ln w="28575">
                <a:solidFill>
                  <a:srgbClr val="00B0F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>
                <a:off x="5529263" y="3729979"/>
                <a:ext cx="0" cy="114300"/>
              </a:xfrm>
              <a:custGeom>
                <a:avLst/>
                <a:gdLst>
                  <a:gd name="connsiteX0" fmla="*/ 0 w 0"/>
                  <a:gd name="connsiteY0" fmla="*/ 0 h 114300"/>
                  <a:gd name="connsiteX1" fmla="*/ 0 w 0"/>
                  <a:gd name="connsiteY1" fmla="*/ 114300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14300">
                    <a:moveTo>
                      <a:pt x="0" y="0"/>
                    </a:moveTo>
                    <a:lnTo>
                      <a:pt x="0" y="114300"/>
                    </a:lnTo>
                  </a:path>
                </a:pathLst>
              </a:cu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 21"/>
              <p:cNvSpPr/>
              <p:nvPr/>
            </p:nvSpPr>
            <p:spPr>
              <a:xfrm>
                <a:off x="6300788" y="3729979"/>
                <a:ext cx="0" cy="109537"/>
              </a:xfrm>
              <a:custGeom>
                <a:avLst/>
                <a:gdLst>
                  <a:gd name="connsiteX0" fmla="*/ 0 w 0"/>
                  <a:gd name="connsiteY0" fmla="*/ 0 h 109537"/>
                  <a:gd name="connsiteX1" fmla="*/ 0 w 0"/>
                  <a:gd name="connsiteY1" fmla="*/ 109537 h 109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09537">
                    <a:moveTo>
                      <a:pt x="0" y="0"/>
                    </a:moveTo>
                    <a:lnTo>
                      <a:pt x="0" y="109537"/>
                    </a:lnTo>
                  </a:path>
                </a:pathLst>
              </a:cu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>
                <a:off x="7164561" y="3739504"/>
                <a:ext cx="0" cy="104775"/>
              </a:xfrm>
              <a:custGeom>
                <a:avLst/>
                <a:gdLst>
                  <a:gd name="connsiteX0" fmla="*/ 0 w 0"/>
                  <a:gd name="connsiteY0" fmla="*/ 0 h 104775"/>
                  <a:gd name="connsiteX1" fmla="*/ 0 w 0"/>
                  <a:gd name="connsiteY1" fmla="*/ 104775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04775">
                    <a:moveTo>
                      <a:pt x="0" y="0"/>
                    </a:moveTo>
                    <a:lnTo>
                      <a:pt x="0" y="104775"/>
                    </a:lnTo>
                  </a:path>
                </a:pathLst>
              </a:cu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>
                <a:off x="8028657" y="3744266"/>
                <a:ext cx="0" cy="100013"/>
              </a:xfrm>
              <a:custGeom>
                <a:avLst/>
                <a:gdLst>
                  <a:gd name="connsiteX0" fmla="*/ 0 w 0"/>
                  <a:gd name="connsiteY0" fmla="*/ 0 h 100013"/>
                  <a:gd name="connsiteX1" fmla="*/ 0 w 0"/>
                  <a:gd name="connsiteY1" fmla="*/ 100013 h 100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00013">
                    <a:moveTo>
                      <a:pt x="0" y="0"/>
                    </a:moveTo>
                    <a:lnTo>
                      <a:pt x="0" y="100013"/>
                    </a:lnTo>
                  </a:path>
                </a:pathLst>
              </a:cu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>
                <a:off x="1403921" y="3734741"/>
                <a:ext cx="0" cy="104775"/>
              </a:xfrm>
              <a:custGeom>
                <a:avLst/>
                <a:gdLst>
                  <a:gd name="connsiteX0" fmla="*/ 0 w 0"/>
                  <a:gd name="connsiteY0" fmla="*/ 0 h 104775"/>
                  <a:gd name="connsiteX1" fmla="*/ 0 w 0"/>
                  <a:gd name="connsiteY1" fmla="*/ 104775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04775">
                    <a:moveTo>
                      <a:pt x="0" y="0"/>
                    </a:moveTo>
                    <a:lnTo>
                      <a:pt x="0" y="104775"/>
                    </a:lnTo>
                  </a:path>
                </a:pathLst>
              </a:cu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>
                <a:off x="8820745" y="3734388"/>
                <a:ext cx="0" cy="112889"/>
              </a:xfrm>
              <a:custGeom>
                <a:avLst/>
                <a:gdLst>
                  <a:gd name="connsiteX0" fmla="*/ 0 w 0"/>
                  <a:gd name="connsiteY0" fmla="*/ 0 h 112889"/>
                  <a:gd name="connsiteX1" fmla="*/ 0 w 0"/>
                  <a:gd name="connsiteY1" fmla="*/ 112889 h 112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12889">
                    <a:moveTo>
                      <a:pt x="0" y="0"/>
                    </a:moveTo>
                    <a:lnTo>
                      <a:pt x="0" y="112889"/>
                    </a:lnTo>
                  </a:path>
                </a:pathLst>
              </a:cu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矩形 36"/>
            <p:cNvSpPr/>
            <p:nvPr/>
          </p:nvSpPr>
          <p:spPr>
            <a:xfrm>
              <a:off x="1974414" y="3717032"/>
              <a:ext cx="50962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 smtClean="0"/>
                <a:t> </a:t>
              </a:r>
              <a:r>
                <a:rPr lang="en-US" altLang="zh-CN" sz="1400" dirty="0" smtClean="0"/>
                <a:t>TC1</a:t>
              </a:r>
              <a:endParaRPr lang="zh-CN" altLang="en-US" sz="1400" dirty="0"/>
            </a:p>
          </p:txBody>
        </p:sp>
        <p:sp>
          <p:nvSpPr>
            <p:cNvPr id="38" name="矩形 37"/>
            <p:cNvSpPr/>
            <p:nvPr/>
          </p:nvSpPr>
          <p:spPr>
            <a:xfrm>
              <a:off x="3276129" y="3789040"/>
              <a:ext cx="45672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 smtClean="0"/>
                <a:t>TC2</a:t>
              </a:r>
              <a:endParaRPr lang="zh-CN" altLang="en-US" sz="1400" dirty="0"/>
            </a:p>
          </p:txBody>
        </p:sp>
        <p:sp>
          <p:nvSpPr>
            <p:cNvPr id="39" name="矩形 38"/>
            <p:cNvSpPr/>
            <p:nvPr/>
          </p:nvSpPr>
          <p:spPr>
            <a:xfrm>
              <a:off x="4140225" y="3789040"/>
              <a:ext cx="45672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 smtClean="0"/>
                <a:t>TC3</a:t>
              </a:r>
              <a:endParaRPr lang="zh-CN" altLang="en-US" sz="1400" dirty="0"/>
            </a:p>
          </p:txBody>
        </p:sp>
        <p:sp>
          <p:nvSpPr>
            <p:cNvPr id="40" name="矩形 39"/>
            <p:cNvSpPr/>
            <p:nvPr/>
          </p:nvSpPr>
          <p:spPr>
            <a:xfrm>
              <a:off x="4932313" y="3789040"/>
              <a:ext cx="45672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 smtClean="0"/>
                <a:t>TC4</a:t>
              </a:r>
              <a:endParaRPr lang="zh-CN" altLang="en-US" sz="1400" dirty="0"/>
            </a:p>
          </p:txBody>
        </p:sp>
        <p:sp>
          <p:nvSpPr>
            <p:cNvPr id="41" name="矩形 40"/>
            <p:cNvSpPr/>
            <p:nvPr/>
          </p:nvSpPr>
          <p:spPr>
            <a:xfrm>
              <a:off x="5652394" y="3789040"/>
              <a:ext cx="45672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 smtClean="0"/>
                <a:t>TC5</a:t>
              </a:r>
              <a:endParaRPr lang="zh-CN" altLang="en-US" sz="1400" dirty="0"/>
            </a:p>
          </p:txBody>
        </p:sp>
        <p:sp>
          <p:nvSpPr>
            <p:cNvPr id="42" name="矩形 41"/>
            <p:cNvSpPr/>
            <p:nvPr/>
          </p:nvSpPr>
          <p:spPr>
            <a:xfrm>
              <a:off x="6516489" y="3789040"/>
              <a:ext cx="64807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 smtClean="0"/>
                <a:t>TC6</a:t>
              </a:r>
              <a:endParaRPr lang="zh-CN" altLang="en-US" sz="1400" dirty="0"/>
            </a:p>
          </p:txBody>
        </p:sp>
        <p:sp>
          <p:nvSpPr>
            <p:cNvPr id="43" name="矩形 42"/>
            <p:cNvSpPr/>
            <p:nvPr/>
          </p:nvSpPr>
          <p:spPr>
            <a:xfrm>
              <a:off x="7308577" y="3789040"/>
              <a:ext cx="45672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 smtClean="0"/>
                <a:t>TC7</a:t>
              </a:r>
              <a:endParaRPr lang="zh-CN" altLang="en-US" sz="1400" dirty="0"/>
            </a:p>
          </p:txBody>
        </p:sp>
        <p:sp>
          <p:nvSpPr>
            <p:cNvPr id="44" name="矩形 43"/>
            <p:cNvSpPr/>
            <p:nvPr/>
          </p:nvSpPr>
          <p:spPr>
            <a:xfrm>
              <a:off x="8100665" y="3789040"/>
              <a:ext cx="45672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 smtClean="0"/>
                <a:t>TC8</a:t>
              </a:r>
              <a:endParaRPr lang="zh-CN" altLang="en-US" sz="1400" dirty="0"/>
            </a:p>
          </p:txBody>
        </p:sp>
      </p:grpSp>
      <p:sp>
        <p:nvSpPr>
          <p:cNvPr id="55" name="矩形 54"/>
          <p:cNvSpPr/>
          <p:nvPr/>
        </p:nvSpPr>
        <p:spPr>
          <a:xfrm>
            <a:off x="3149749" y="3890963"/>
            <a:ext cx="3690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 smtClean="0"/>
              <a:t>X6</a:t>
            </a:r>
            <a:endParaRPr lang="zh-CN" altLang="en-US" sz="1400" dirty="0"/>
          </a:p>
        </p:txBody>
      </p:sp>
      <p:grpSp>
        <p:nvGrpSpPr>
          <p:cNvPr id="12" name="组合 118"/>
          <p:cNvGrpSpPr/>
          <p:nvPr/>
        </p:nvGrpSpPr>
        <p:grpSpPr>
          <a:xfrm flipH="1">
            <a:off x="6678142" y="3890963"/>
            <a:ext cx="720923" cy="219078"/>
            <a:chOff x="1331913" y="5301208"/>
            <a:chExt cx="720923" cy="219078"/>
          </a:xfrm>
        </p:grpSpPr>
        <p:sp>
          <p:nvSpPr>
            <p:cNvPr id="57" name="椭圆 56"/>
            <p:cNvSpPr/>
            <p:nvPr/>
          </p:nvSpPr>
          <p:spPr>
            <a:xfrm>
              <a:off x="1547937" y="5301208"/>
              <a:ext cx="214314" cy="214314"/>
            </a:xfrm>
            <a:prstGeom prst="ellipse">
              <a:avLst/>
            </a:prstGeom>
            <a:gradFill flip="none" rotWithShape="1">
              <a:gsLst>
                <a:gs pos="0">
                  <a:srgbClr val="00FF00">
                    <a:tint val="66000"/>
                    <a:satMod val="160000"/>
                  </a:srgbClr>
                </a:gs>
                <a:gs pos="50000">
                  <a:srgbClr val="00FF00">
                    <a:tint val="44500"/>
                    <a:satMod val="160000"/>
                  </a:srgbClr>
                </a:gs>
                <a:gs pos="100000">
                  <a:srgbClr val="00FF00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8"/>
            <p:cNvGrpSpPr/>
            <p:nvPr/>
          </p:nvGrpSpPr>
          <p:grpSpPr>
            <a:xfrm>
              <a:off x="1766290" y="5301208"/>
              <a:ext cx="286546" cy="214314"/>
              <a:chOff x="1081062" y="3152772"/>
              <a:chExt cx="286546" cy="214314"/>
            </a:xfrm>
          </p:grpSpPr>
          <p:cxnSp>
            <p:nvCxnSpPr>
              <p:cNvPr id="64" name="直接连接符 9"/>
              <p:cNvCxnSpPr/>
              <p:nvPr/>
            </p:nvCxnSpPr>
            <p:spPr>
              <a:xfrm rot="5400000">
                <a:off x="1259974" y="3259452"/>
                <a:ext cx="214314" cy="95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10"/>
              <p:cNvCxnSpPr/>
              <p:nvPr/>
            </p:nvCxnSpPr>
            <p:spPr>
              <a:xfrm>
                <a:off x="1281342" y="3259929"/>
                <a:ext cx="85789" cy="119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椭圆 11"/>
              <p:cNvSpPr/>
              <p:nvPr/>
            </p:nvSpPr>
            <p:spPr>
              <a:xfrm>
                <a:off x="1081062" y="3152772"/>
                <a:ext cx="214314" cy="214314"/>
              </a:xfrm>
              <a:prstGeom prst="ellipse">
                <a:avLst/>
              </a:prstGeom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96"/>
            <p:cNvGrpSpPr/>
            <p:nvPr/>
          </p:nvGrpSpPr>
          <p:grpSpPr>
            <a:xfrm>
              <a:off x="1331913" y="5301208"/>
              <a:ext cx="214314" cy="219078"/>
              <a:chOff x="2838654" y="5301208"/>
              <a:chExt cx="214314" cy="219078"/>
            </a:xfrm>
          </p:grpSpPr>
          <p:sp>
            <p:nvSpPr>
              <p:cNvPr id="60" name="椭圆 23"/>
              <p:cNvSpPr/>
              <p:nvPr/>
            </p:nvSpPr>
            <p:spPr>
              <a:xfrm>
                <a:off x="2838654" y="5301208"/>
                <a:ext cx="214314" cy="214314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任意多边形 24"/>
              <p:cNvSpPr/>
              <p:nvPr/>
            </p:nvSpPr>
            <p:spPr>
              <a:xfrm>
                <a:off x="2865662" y="5334549"/>
                <a:ext cx="147638" cy="152400"/>
              </a:xfrm>
              <a:custGeom>
                <a:avLst/>
                <a:gdLst>
                  <a:gd name="connsiteX0" fmla="*/ 0 w 147638"/>
                  <a:gd name="connsiteY0" fmla="*/ 0 h 152400"/>
                  <a:gd name="connsiteX1" fmla="*/ 147638 w 147638"/>
                  <a:gd name="connsiteY1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7638" h="152400">
                    <a:moveTo>
                      <a:pt x="0" y="0"/>
                    </a:moveTo>
                    <a:lnTo>
                      <a:pt x="147638" y="152400"/>
                    </a:lnTo>
                  </a:path>
                </a:pathLst>
              </a:cu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任意多边形 25"/>
              <p:cNvSpPr/>
              <p:nvPr/>
            </p:nvSpPr>
            <p:spPr>
              <a:xfrm>
                <a:off x="2922812" y="5301211"/>
                <a:ext cx="128588" cy="128588"/>
              </a:xfrm>
              <a:custGeom>
                <a:avLst/>
                <a:gdLst>
                  <a:gd name="connsiteX0" fmla="*/ 0 w 128588"/>
                  <a:gd name="connsiteY0" fmla="*/ 0 h 128588"/>
                  <a:gd name="connsiteX1" fmla="*/ 128588 w 128588"/>
                  <a:gd name="connsiteY1" fmla="*/ 128588 h 128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588" h="128588">
                    <a:moveTo>
                      <a:pt x="0" y="0"/>
                    </a:moveTo>
                    <a:lnTo>
                      <a:pt x="128588" y="128588"/>
                    </a:lnTo>
                  </a:path>
                </a:pathLst>
              </a:cu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任意多边形 62"/>
              <p:cNvSpPr/>
              <p:nvPr/>
            </p:nvSpPr>
            <p:spPr>
              <a:xfrm>
                <a:off x="2841850" y="5401224"/>
                <a:ext cx="119062" cy="119062"/>
              </a:xfrm>
              <a:custGeom>
                <a:avLst/>
                <a:gdLst>
                  <a:gd name="connsiteX0" fmla="*/ 0 w 119062"/>
                  <a:gd name="connsiteY0" fmla="*/ 0 h 119062"/>
                  <a:gd name="connsiteX1" fmla="*/ 119062 w 119062"/>
                  <a:gd name="connsiteY1" fmla="*/ 119062 h 119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9062" h="119062">
                    <a:moveTo>
                      <a:pt x="0" y="0"/>
                    </a:moveTo>
                    <a:lnTo>
                      <a:pt x="119062" y="119062"/>
                    </a:lnTo>
                  </a:path>
                </a:pathLst>
              </a:cu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7" name="矩形 66"/>
          <p:cNvSpPr/>
          <p:nvPr/>
        </p:nvSpPr>
        <p:spPr>
          <a:xfrm>
            <a:off x="6240483" y="3871218"/>
            <a:ext cx="3690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 smtClean="0"/>
              <a:t>X7</a:t>
            </a:r>
            <a:endParaRPr lang="zh-CN" altLang="en-US" sz="1400" dirty="0"/>
          </a:p>
        </p:txBody>
      </p:sp>
      <p:sp>
        <p:nvSpPr>
          <p:cNvPr id="69" name="矩形 68"/>
          <p:cNvSpPr/>
          <p:nvPr/>
        </p:nvSpPr>
        <p:spPr>
          <a:xfrm>
            <a:off x="6325697" y="3026867"/>
            <a:ext cx="2804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/>
              <a:t> </a:t>
            </a:r>
            <a:r>
              <a:rPr lang="en-US" altLang="zh-CN" sz="1400" dirty="0" smtClean="0"/>
              <a:t>1</a:t>
            </a:r>
            <a:endParaRPr lang="zh-CN" altLang="en-US" sz="1400" dirty="0"/>
          </a:p>
        </p:txBody>
      </p:sp>
      <p:sp>
        <p:nvSpPr>
          <p:cNvPr id="70" name="右箭头 69"/>
          <p:cNvSpPr/>
          <p:nvPr/>
        </p:nvSpPr>
        <p:spPr>
          <a:xfrm>
            <a:off x="4085854" y="3962971"/>
            <a:ext cx="216024" cy="144016"/>
          </a:xfrm>
          <a:prstGeom prst="right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右箭头 70"/>
          <p:cNvSpPr/>
          <p:nvPr/>
        </p:nvSpPr>
        <p:spPr>
          <a:xfrm>
            <a:off x="7470230" y="3962971"/>
            <a:ext cx="216024" cy="144016"/>
          </a:xfrm>
          <a:prstGeom prst="right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>
            <a:off x="6977862" y="2957508"/>
            <a:ext cx="888642" cy="631065"/>
          </a:xfrm>
          <a:custGeom>
            <a:avLst/>
            <a:gdLst>
              <a:gd name="connsiteX0" fmla="*/ 0 w 888642"/>
              <a:gd name="connsiteY0" fmla="*/ 631065 h 631065"/>
              <a:gd name="connsiteX1" fmla="*/ 334850 w 888642"/>
              <a:gd name="connsiteY1" fmla="*/ 0 h 631065"/>
              <a:gd name="connsiteX2" fmla="*/ 888642 w 888642"/>
              <a:gd name="connsiteY2" fmla="*/ 0 h 631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88642" h="631065">
                <a:moveTo>
                  <a:pt x="0" y="631065"/>
                </a:moveTo>
                <a:lnTo>
                  <a:pt x="334850" y="0"/>
                </a:lnTo>
                <a:lnTo>
                  <a:pt x="888642" y="0"/>
                </a:lnTo>
              </a:path>
            </a:pathLst>
          </a:cu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87" name="组合 86"/>
          <p:cNvGrpSpPr/>
          <p:nvPr/>
        </p:nvGrpSpPr>
        <p:grpSpPr>
          <a:xfrm>
            <a:off x="1428968" y="3243461"/>
            <a:ext cx="1357322" cy="357190"/>
            <a:chOff x="1405698" y="3814764"/>
            <a:chExt cx="1357322" cy="357190"/>
          </a:xfrm>
        </p:grpSpPr>
        <p:grpSp>
          <p:nvGrpSpPr>
            <p:cNvPr id="85" name="组合 84"/>
            <p:cNvGrpSpPr/>
            <p:nvPr/>
          </p:nvGrpSpPr>
          <p:grpSpPr>
            <a:xfrm>
              <a:off x="1405698" y="3814764"/>
              <a:ext cx="1357322" cy="357190"/>
              <a:chOff x="1405698" y="3814764"/>
              <a:chExt cx="1357322" cy="357190"/>
            </a:xfrm>
          </p:grpSpPr>
          <p:grpSp>
            <p:nvGrpSpPr>
              <p:cNvPr id="68" name="组合 67"/>
              <p:cNvGrpSpPr/>
              <p:nvPr/>
            </p:nvGrpSpPr>
            <p:grpSpPr>
              <a:xfrm>
                <a:off x="2262384" y="3815904"/>
                <a:ext cx="500636" cy="356050"/>
                <a:chOff x="2262384" y="3815904"/>
                <a:chExt cx="500636" cy="356050"/>
              </a:xfrm>
            </p:grpSpPr>
            <p:grpSp>
              <p:nvGrpSpPr>
                <p:cNvPr id="4" name="组合 6"/>
                <p:cNvGrpSpPr/>
                <p:nvPr/>
              </p:nvGrpSpPr>
              <p:grpSpPr>
                <a:xfrm>
                  <a:off x="2334392" y="3886202"/>
                  <a:ext cx="428628" cy="285752"/>
                  <a:chOff x="1582707" y="2285992"/>
                  <a:chExt cx="682172" cy="285752"/>
                </a:xfrm>
              </p:grpSpPr>
              <p:sp>
                <p:nvSpPr>
                  <p:cNvPr id="17" name="椭圆 16"/>
                  <p:cNvSpPr/>
                  <p:nvPr/>
                </p:nvSpPr>
                <p:spPr>
                  <a:xfrm>
                    <a:off x="2011335" y="2428868"/>
                    <a:ext cx="142876" cy="142876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8" name="椭圆 17"/>
                  <p:cNvSpPr/>
                  <p:nvPr/>
                </p:nvSpPr>
                <p:spPr>
                  <a:xfrm>
                    <a:off x="1654145" y="2428868"/>
                    <a:ext cx="142876" cy="142876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" name="任意多边形 18"/>
                  <p:cNvSpPr/>
                  <p:nvPr/>
                </p:nvSpPr>
                <p:spPr>
                  <a:xfrm>
                    <a:off x="1582707" y="2285992"/>
                    <a:ext cx="682172" cy="204334"/>
                  </a:xfrm>
                  <a:custGeom>
                    <a:avLst/>
                    <a:gdLst>
                      <a:gd name="connsiteX0" fmla="*/ 0 w 682172"/>
                      <a:gd name="connsiteY0" fmla="*/ 0 h 275772"/>
                      <a:gd name="connsiteX1" fmla="*/ 508000 w 682172"/>
                      <a:gd name="connsiteY1" fmla="*/ 0 h 275772"/>
                      <a:gd name="connsiteX2" fmla="*/ 682172 w 682172"/>
                      <a:gd name="connsiteY2" fmla="*/ 275772 h 275772"/>
                      <a:gd name="connsiteX3" fmla="*/ 0 w 682172"/>
                      <a:gd name="connsiteY3" fmla="*/ 275772 h 275772"/>
                      <a:gd name="connsiteX4" fmla="*/ 0 w 682172"/>
                      <a:gd name="connsiteY4" fmla="*/ 0 h 275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82172" h="275772">
                        <a:moveTo>
                          <a:pt x="0" y="0"/>
                        </a:moveTo>
                        <a:lnTo>
                          <a:pt x="508000" y="0"/>
                        </a:lnTo>
                        <a:lnTo>
                          <a:pt x="682172" y="275772"/>
                        </a:lnTo>
                        <a:lnTo>
                          <a:pt x="0" y="27577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9525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34" name="矩形 33"/>
                <p:cNvSpPr/>
                <p:nvPr/>
              </p:nvSpPr>
              <p:spPr>
                <a:xfrm>
                  <a:off x="2262384" y="3815904"/>
                  <a:ext cx="458780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1400" dirty="0" smtClean="0"/>
                    <a:t>102</a:t>
                  </a:r>
                  <a:endParaRPr lang="zh-CN" altLang="en-US" sz="1400" dirty="0"/>
                </a:p>
              </p:txBody>
            </p:sp>
          </p:grpSp>
          <p:grpSp>
            <p:nvGrpSpPr>
              <p:cNvPr id="73" name="组合 72"/>
              <p:cNvGrpSpPr/>
              <p:nvPr/>
            </p:nvGrpSpPr>
            <p:grpSpPr>
              <a:xfrm>
                <a:off x="1834326" y="3814764"/>
                <a:ext cx="500636" cy="356050"/>
                <a:chOff x="2262384" y="3815904"/>
                <a:chExt cx="500636" cy="356050"/>
              </a:xfrm>
            </p:grpSpPr>
            <p:grpSp>
              <p:nvGrpSpPr>
                <p:cNvPr id="74" name="组合 6"/>
                <p:cNvGrpSpPr/>
                <p:nvPr/>
              </p:nvGrpSpPr>
              <p:grpSpPr>
                <a:xfrm>
                  <a:off x="2334392" y="3886202"/>
                  <a:ext cx="428628" cy="285752"/>
                  <a:chOff x="1582707" y="2285992"/>
                  <a:chExt cx="682172" cy="285752"/>
                </a:xfrm>
              </p:grpSpPr>
              <p:sp>
                <p:nvSpPr>
                  <p:cNvPr id="76" name="椭圆 75"/>
                  <p:cNvSpPr/>
                  <p:nvPr/>
                </p:nvSpPr>
                <p:spPr>
                  <a:xfrm>
                    <a:off x="2011335" y="2428868"/>
                    <a:ext cx="142876" cy="142876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7" name="椭圆 76"/>
                  <p:cNvSpPr/>
                  <p:nvPr/>
                </p:nvSpPr>
                <p:spPr>
                  <a:xfrm>
                    <a:off x="1654145" y="2428868"/>
                    <a:ext cx="142876" cy="142876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8" name="任意多边形 77"/>
                  <p:cNvSpPr/>
                  <p:nvPr/>
                </p:nvSpPr>
                <p:spPr>
                  <a:xfrm>
                    <a:off x="1582707" y="2285992"/>
                    <a:ext cx="682172" cy="204334"/>
                  </a:xfrm>
                  <a:custGeom>
                    <a:avLst/>
                    <a:gdLst>
                      <a:gd name="connsiteX0" fmla="*/ 0 w 682172"/>
                      <a:gd name="connsiteY0" fmla="*/ 0 h 275772"/>
                      <a:gd name="connsiteX1" fmla="*/ 508000 w 682172"/>
                      <a:gd name="connsiteY1" fmla="*/ 0 h 275772"/>
                      <a:gd name="connsiteX2" fmla="*/ 682172 w 682172"/>
                      <a:gd name="connsiteY2" fmla="*/ 275772 h 275772"/>
                      <a:gd name="connsiteX3" fmla="*/ 0 w 682172"/>
                      <a:gd name="connsiteY3" fmla="*/ 275772 h 275772"/>
                      <a:gd name="connsiteX4" fmla="*/ 0 w 682172"/>
                      <a:gd name="connsiteY4" fmla="*/ 0 h 275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82172" h="275772">
                        <a:moveTo>
                          <a:pt x="0" y="0"/>
                        </a:moveTo>
                        <a:lnTo>
                          <a:pt x="508000" y="0"/>
                        </a:lnTo>
                        <a:lnTo>
                          <a:pt x="682172" y="275772"/>
                        </a:lnTo>
                        <a:lnTo>
                          <a:pt x="0" y="27577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50"/>
                  </a:solidFill>
                  <a:ln w="9525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75" name="矩形 74"/>
                <p:cNvSpPr/>
                <p:nvPr/>
              </p:nvSpPr>
              <p:spPr>
                <a:xfrm>
                  <a:off x="2262384" y="3815904"/>
                  <a:ext cx="184730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endParaRPr lang="zh-CN" altLang="en-US" sz="1400" dirty="0"/>
                </a:p>
              </p:txBody>
            </p:sp>
          </p:grpSp>
          <p:grpSp>
            <p:nvGrpSpPr>
              <p:cNvPr id="79" name="组合 78"/>
              <p:cNvGrpSpPr/>
              <p:nvPr/>
            </p:nvGrpSpPr>
            <p:grpSpPr>
              <a:xfrm>
                <a:off x="1405698" y="3814764"/>
                <a:ext cx="500636" cy="356050"/>
                <a:chOff x="2262384" y="3815904"/>
                <a:chExt cx="500636" cy="356050"/>
              </a:xfrm>
            </p:grpSpPr>
            <p:grpSp>
              <p:nvGrpSpPr>
                <p:cNvPr id="80" name="组合 6"/>
                <p:cNvGrpSpPr/>
                <p:nvPr/>
              </p:nvGrpSpPr>
              <p:grpSpPr>
                <a:xfrm>
                  <a:off x="2334392" y="3886202"/>
                  <a:ext cx="428628" cy="285752"/>
                  <a:chOff x="1582707" y="2285992"/>
                  <a:chExt cx="682172" cy="285752"/>
                </a:xfrm>
              </p:grpSpPr>
              <p:sp>
                <p:nvSpPr>
                  <p:cNvPr id="82" name="椭圆 81"/>
                  <p:cNvSpPr/>
                  <p:nvPr/>
                </p:nvSpPr>
                <p:spPr>
                  <a:xfrm>
                    <a:off x="2011335" y="2428868"/>
                    <a:ext cx="142876" cy="142876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3" name="椭圆 82"/>
                  <p:cNvSpPr/>
                  <p:nvPr/>
                </p:nvSpPr>
                <p:spPr>
                  <a:xfrm>
                    <a:off x="1654145" y="2428868"/>
                    <a:ext cx="142876" cy="142876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4" name="任意多边形 83"/>
                  <p:cNvSpPr/>
                  <p:nvPr/>
                </p:nvSpPr>
                <p:spPr>
                  <a:xfrm flipH="1">
                    <a:off x="1582707" y="2285992"/>
                    <a:ext cx="682172" cy="204334"/>
                  </a:xfrm>
                  <a:custGeom>
                    <a:avLst/>
                    <a:gdLst>
                      <a:gd name="connsiteX0" fmla="*/ 0 w 682172"/>
                      <a:gd name="connsiteY0" fmla="*/ 0 h 275772"/>
                      <a:gd name="connsiteX1" fmla="*/ 508000 w 682172"/>
                      <a:gd name="connsiteY1" fmla="*/ 0 h 275772"/>
                      <a:gd name="connsiteX2" fmla="*/ 682172 w 682172"/>
                      <a:gd name="connsiteY2" fmla="*/ 275772 h 275772"/>
                      <a:gd name="connsiteX3" fmla="*/ 0 w 682172"/>
                      <a:gd name="connsiteY3" fmla="*/ 275772 h 275772"/>
                      <a:gd name="connsiteX4" fmla="*/ 0 w 682172"/>
                      <a:gd name="connsiteY4" fmla="*/ 0 h 275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82172" h="275772">
                        <a:moveTo>
                          <a:pt x="0" y="0"/>
                        </a:moveTo>
                        <a:lnTo>
                          <a:pt x="508000" y="0"/>
                        </a:lnTo>
                        <a:lnTo>
                          <a:pt x="682172" y="275772"/>
                        </a:lnTo>
                        <a:lnTo>
                          <a:pt x="0" y="27577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9525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81" name="矩形 80"/>
                <p:cNvSpPr/>
                <p:nvPr/>
              </p:nvSpPr>
              <p:spPr>
                <a:xfrm>
                  <a:off x="2262384" y="3815904"/>
                  <a:ext cx="184730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endParaRPr lang="zh-CN" altLang="en-US" sz="1400" dirty="0"/>
                </a:p>
              </p:txBody>
            </p:sp>
          </p:grpSp>
        </p:grpSp>
        <p:sp>
          <p:nvSpPr>
            <p:cNvPr id="86" name="矩形 85"/>
            <p:cNvSpPr/>
            <p:nvPr/>
          </p:nvSpPr>
          <p:spPr>
            <a:xfrm>
              <a:off x="1905764" y="3886202"/>
              <a:ext cx="428628" cy="21431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AE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8" name="椭圆 11"/>
          <p:cNvSpPr/>
          <p:nvPr/>
        </p:nvSpPr>
        <p:spPr>
          <a:xfrm flipH="1">
            <a:off x="3572108" y="3886403"/>
            <a:ext cx="214314" cy="214314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4" name="直接箭头连接符 153"/>
          <p:cNvCxnSpPr/>
          <p:nvPr/>
        </p:nvCxnSpPr>
        <p:spPr>
          <a:xfrm rot="10800000" flipH="1" flipV="1">
            <a:off x="7750000" y="5787873"/>
            <a:ext cx="1571636" cy="1588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矩形 154"/>
          <p:cNvSpPr/>
          <p:nvPr/>
        </p:nvSpPr>
        <p:spPr>
          <a:xfrm>
            <a:off x="8038032" y="5427833"/>
            <a:ext cx="9428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 smtClean="0"/>
              <a:t> 运行方向</a:t>
            </a:r>
            <a:endParaRPr lang="zh-CN" altLang="en-US" sz="1400" dirty="0"/>
          </a:p>
        </p:txBody>
      </p:sp>
      <p:grpSp>
        <p:nvGrpSpPr>
          <p:cNvPr id="156" name="组合 8"/>
          <p:cNvGrpSpPr/>
          <p:nvPr/>
        </p:nvGrpSpPr>
        <p:grpSpPr>
          <a:xfrm flipH="1">
            <a:off x="3507138" y="6437655"/>
            <a:ext cx="286546" cy="214314"/>
            <a:chOff x="1081062" y="3152772"/>
            <a:chExt cx="286546" cy="214314"/>
          </a:xfrm>
        </p:grpSpPr>
        <p:cxnSp>
          <p:nvCxnSpPr>
            <p:cNvPr id="157" name="直接连接符 9"/>
            <p:cNvCxnSpPr/>
            <p:nvPr/>
          </p:nvCxnSpPr>
          <p:spPr>
            <a:xfrm rot="5400000">
              <a:off x="1259974" y="3259452"/>
              <a:ext cx="214314" cy="95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0"/>
            <p:cNvCxnSpPr/>
            <p:nvPr/>
          </p:nvCxnSpPr>
          <p:spPr>
            <a:xfrm>
              <a:off x="1281342" y="3259929"/>
              <a:ext cx="85789" cy="119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9" name="椭圆 11"/>
            <p:cNvSpPr/>
            <p:nvPr/>
          </p:nvSpPr>
          <p:spPr>
            <a:xfrm>
              <a:off x="1081062" y="3152772"/>
              <a:ext cx="214314" cy="21431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0" name="组合 72"/>
          <p:cNvGrpSpPr/>
          <p:nvPr/>
        </p:nvGrpSpPr>
        <p:grpSpPr>
          <a:xfrm>
            <a:off x="1583829" y="6075905"/>
            <a:ext cx="7894363" cy="379785"/>
            <a:chOff x="1214414" y="3717032"/>
            <a:chExt cx="7894363" cy="379785"/>
          </a:xfrm>
        </p:grpSpPr>
        <p:grpSp>
          <p:nvGrpSpPr>
            <p:cNvPr id="161" name="组合 71"/>
            <p:cNvGrpSpPr/>
            <p:nvPr/>
          </p:nvGrpSpPr>
          <p:grpSpPr>
            <a:xfrm>
              <a:off x="1214414" y="3727937"/>
              <a:ext cx="7894363" cy="134822"/>
              <a:chOff x="1214414" y="3727937"/>
              <a:chExt cx="7894363" cy="134822"/>
            </a:xfrm>
          </p:grpSpPr>
          <p:cxnSp>
            <p:nvCxnSpPr>
              <p:cNvPr id="170" name="直接连接符 169"/>
              <p:cNvCxnSpPr/>
              <p:nvPr/>
            </p:nvCxnSpPr>
            <p:spPr>
              <a:xfrm flipV="1">
                <a:off x="1214414" y="3790750"/>
                <a:ext cx="7894363" cy="114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1" name="任意多边形 170"/>
              <p:cNvSpPr/>
              <p:nvPr/>
            </p:nvSpPr>
            <p:spPr>
              <a:xfrm flipH="1">
                <a:off x="3060105" y="3742453"/>
                <a:ext cx="45719" cy="120306"/>
              </a:xfrm>
              <a:custGeom>
                <a:avLst/>
                <a:gdLst>
                  <a:gd name="connsiteX0" fmla="*/ 0 w 0"/>
                  <a:gd name="connsiteY0" fmla="*/ 0 h 1567543"/>
                  <a:gd name="connsiteX1" fmla="*/ 0 w 0"/>
                  <a:gd name="connsiteY1" fmla="*/ 1567543 h 1567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567543">
                    <a:moveTo>
                      <a:pt x="0" y="0"/>
                    </a:moveTo>
                    <a:lnTo>
                      <a:pt x="0" y="1567543"/>
                    </a:lnTo>
                  </a:path>
                </a:pathLst>
              </a:custGeom>
              <a:ln w="28575">
                <a:solidFill>
                  <a:srgbClr val="00B0F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2" name="任意多边形 171"/>
              <p:cNvSpPr/>
              <p:nvPr/>
            </p:nvSpPr>
            <p:spPr>
              <a:xfrm>
                <a:off x="3950490" y="3727937"/>
                <a:ext cx="45719" cy="134821"/>
              </a:xfrm>
              <a:custGeom>
                <a:avLst/>
                <a:gdLst>
                  <a:gd name="connsiteX0" fmla="*/ 0 w 0"/>
                  <a:gd name="connsiteY0" fmla="*/ 0 h 1596572"/>
                  <a:gd name="connsiteX1" fmla="*/ 0 w 0"/>
                  <a:gd name="connsiteY1" fmla="*/ 1596572 h 1596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596572">
                    <a:moveTo>
                      <a:pt x="0" y="0"/>
                    </a:moveTo>
                    <a:lnTo>
                      <a:pt x="0" y="1596572"/>
                    </a:lnTo>
                  </a:path>
                </a:pathLst>
              </a:custGeom>
              <a:ln w="28575">
                <a:solidFill>
                  <a:srgbClr val="00B0F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3" name="任意多边形 172"/>
              <p:cNvSpPr/>
              <p:nvPr/>
            </p:nvSpPr>
            <p:spPr>
              <a:xfrm flipH="1">
                <a:off x="4716289" y="3727937"/>
                <a:ext cx="45719" cy="134821"/>
              </a:xfrm>
              <a:custGeom>
                <a:avLst/>
                <a:gdLst>
                  <a:gd name="connsiteX0" fmla="*/ 0 w 0"/>
                  <a:gd name="connsiteY0" fmla="*/ 0 h 1582058"/>
                  <a:gd name="connsiteX1" fmla="*/ 0 w 0"/>
                  <a:gd name="connsiteY1" fmla="*/ 1582058 h 1582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582058">
                    <a:moveTo>
                      <a:pt x="0" y="0"/>
                    </a:moveTo>
                    <a:lnTo>
                      <a:pt x="0" y="1582058"/>
                    </a:lnTo>
                  </a:path>
                </a:pathLst>
              </a:custGeom>
              <a:ln w="28575">
                <a:solidFill>
                  <a:srgbClr val="00B0F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4" name="任意多边形 173"/>
              <p:cNvSpPr/>
              <p:nvPr/>
            </p:nvSpPr>
            <p:spPr>
              <a:xfrm>
                <a:off x="5529263" y="3729979"/>
                <a:ext cx="0" cy="114300"/>
              </a:xfrm>
              <a:custGeom>
                <a:avLst/>
                <a:gdLst>
                  <a:gd name="connsiteX0" fmla="*/ 0 w 0"/>
                  <a:gd name="connsiteY0" fmla="*/ 0 h 114300"/>
                  <a:gd name="connsiteX1" fmla="*/ 0 w 0"/>
                  <a:gd name="connsiteY1" fmla="*/ 114300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14300">
                    <a:moveTo>
                      <a:pt x="0" y="0"/>
                    </a:moveTo>
                    <a:lnTo>
                      <a:pt x="0" y="114300"/>
                    </a:lnTo>
                  </a:path>
                </a:pathLst>
              </a:cu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5" name="任意多边形 21"/>
              <p:cNvSpPr/>
              <p:nvPr/>
            </p:nvSpPr>
            <p:spPr>
              <a:xfrm>
                <a:off x="6300788" y="3729979"/>
                <a:ext cx="0" cy="109537"/>
              </a:xfrm>
              <a:custGeom>
                <a:avLst/>
                <a:gdLst>
                  <a:gd name="connsiteX0" fmla="*/ 0 w 0"/>
                  <a:gd name="connsiteY0" fmla="*/ 0 h 109537"/>
                  <a:gd name="connsiteX1" fmla="*/ 0 w 0"/>
                  <a:gd name="connsiteY1" fmla="*/ 109537 h 109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09537">
                    <a:moveTo>
                      <a:pt x="0" y="0"/>
                    </a:moveTo>
                    <a:lnTo>
                      <a:pt x="0" y="109537"/>
                    </a:lnTo>
                  </a:path>
                </a:pathLst>
              </a:cu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6" name="任意多边形 175"/>
              <p:cNvSpPr/>
              <p:nvPr/>
            </p:nvSpPr>
            <p:spPr>
              <a:xfrm>
                <a:off x="7164561" y="3739504"/>
                <a:ext cx="0" cy="104775"/>
              </a:xfrm>
              <a:custGeom>
                <a:avLst/>
                <a:gdLst>
                  <a:gd name="connsiteX0" fmla="*/ 0 w 0"/>
                  <a:gd name="connsiteY0" fmla="*/ 0 h 104775"/>
                  <a:gd name="connsiteX1" fmla="*/ 0 w 0"/>
                  <a:gd name="connsiteY1" fmla="*/ 104775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04775">
                    <a:moveTo>
                      <a:pt x="0" y="0"/>
                    </a:moveTo>
                    <a:lnTo>
                      <a:pt x="0" y="104775"/>
                    </a:lnTo>
                  </a:path>
                </a:pathLst>
              </a:cu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7" name="任意多边形 176"/>
              <p:cNvSpPr/>
              <p:nvPr/>
            </p:nvSpPr>
            <p:spPr>
              <a:xfrm>
                <a:off x="8028657" y="3744266"/>
                <a:ext cx="0" cy="100013"/>
              </a:xfrm>
              <a:custGeom>
                <a:avLst/>
                <a:gdLst>
                  <a:gd name="connsiteX0" fmla="*/ 0 w 0"/>
                  <a:gd name="connsiteY0" fmla="*/ 0 h 100013"/>
                  <a:gd name="connsiteX1" fmla="*/ 0 w 0"/>
                  <a:gd name="connsiteY1" fmla="*/ 100013 h 100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00013">
                    <a:moveTo>
                      <a:pt x="0" y="0"/>
                    </a:moveTo>
                    <a:lnTo>
                      <a:pt x="0" y="100013"/>
                    </a:lnTo>
                  </a:path>
                </a:pathLst>
              </a:cu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8" name="任意多边形 177"/>
              <p:cNvSpPr/>
              <p:nvPr/>
            </p:nvSpPr>
            <p:spPr>
              <a:xfrm>
                <a:off x="1403921" y="3734741"/>
                <a:ext cx="0" cy="104775"/>
              </a:xfrm>
              <a:custGeom>
                <a:avLst/>
                <a:gdLst>
                  <a:gd name="connsiteX0" fmla="*/ 0 w 0"/>
                  <a:gd name="connsiteY0" fmla="*/ 0 h 104775"/>
                  <a:gd name="connsiteX1" fmla="*/ 0 w 0"/>
                  <a:gd name="connsiteY1" fmla="*/ 104775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04775">
                    <a:moveTo>
                      <a:pt x="0" y="0"/>
                    </a:moveTo>
                    <a:lnTo>
                      <a:pt x="0" y="104775"/>
                    </a:lnTo>
                  </a:path>
                </a:pathLst>
              </a:cu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9" name="任意多边形 178"/>
              <p:cNvSpPr/>
              <p:nvPr/>
            </p:nvSpPr>
            <p:spPr>
              <a:xfrm>
                <a:off x="8820745" y="3734388"/>
                <a:ext cx="0" cy="112889"/>
              </a:xfrm>
              <a:custGeom>
                <a:avLst/>
                <a:gdLst>
                  <a:gd name="connsiteX0" fmla="*/ 0 w 0"/>
                  <a:gd name="connsiteY0" fmla="*/ 0 h 112889"/>
                  <a:gd name="connsiteX1" fmla="*/ 0 w 0"/>
                  <a:gd name="connsiteY1" fmla="*/ 112889 h 112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12889">
                    <a:moveTo>
                      <a:pt x="0" y="0"/>
                    </a:moveTo>
                    <a:lnTo>
                      <a:pt x="0" y="112889"/>
                    </a:lnTo>
                  </a:path>
                </a:pathLst>
              </a:cu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2" name="矩形 161"/>
            <p:cNvSpPr/>
            <p:nvPr/>
          </p:nvSpPr>
          <p:spPr>
            <a:xfrm>
              <a:off x="1974414" y="3717032"/>
              <a:ext cx="50962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 smtClean="0"/>
                <a:t> </a:t>
              </a:r>
              <a:r>
                <a:rPr lang="en-US" altLang="zh-CN" sz="1400" dirty="0" smtClean="0"/>
                <a:t>TC1</a:t>
              </a:r>
              <a:endParaRPr lang="zh-CN" altLang="en-US" sz="1400" dirty="0"/>
            </a:p>
          </p:txBody>
        </p:sp>
        <p:sp>
          <p:nvSpPr>
            <p:cNvPr id="163" name="矩形 162"/>
            <p:cNvSpPr/>
            <p:nvPr/>
          </p:nvSpPr>
          <p:spPr>
            <a:xfrm>
              <a:off x="3276129" y="3789040"/>
              <a:ext cx="45672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 smtClean="0"/>
                <a:t>TC2</a:t>
              </a:r>
              <a:endParaRPr lang="zh-CN" altLang="en-US" sz="1400" dirty="0"/>
            </a:p>
          </p:txBody>
        </p:sp>
        <p:sp>
          <p:nvSpPr>
            <p:cNvPr id="164" name="矩形 163"/>
            <p:cNvSpPr/>
            <p:nvPr/>
          </p:nvSpPr>
          <p:spPr>
            <a:xfrm>
              <a:off x="4140225" y="3789040"/>
              <a:ext cx="45672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 smtClean="0"/>
                <a:t>TC3</a:t>
              </a:r>
              <a:endParaRPr lang="zh-CN" altLang="en-US" sz="1400" dirty="0"/>
            </a:p>
          </p:txBody>
        </p:sp>
        <p:sp>
          <p:nvSpPr>
            <p:cNvPr id="165" name="矩形 164"/>
            <p:cNvSpPr/>
            <p:nvPr/>
          </p:nvSpPr>
          <p:spPr>
            <a:xfrm>
              <a:off x="4932313" y="3789040"/>
              <a:ext cx="45672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 smtClean="0"/>
                <a:t>TC4</a:t>
              </a:r>
              <a:endParaRPr lang="zh-CN" altLang="en-US" sz="1400" dirty="0"/>
            </a:p>
          </p:txBody>
        </p:sp>
        <p:sp>
          <p:nvSpPr>
            <p:cNvPr id="166" name="矩形 165"/>
            <p:cNvSpPr/>
            <p:nvPr/>
          </p:nvSpPr>
          <p:spPr>
            <a:xfrm>
              <a:off x="5652394" y="3789040"/>
              <a:ext cx="45672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 smtClean="0"/>
                <a:t>TC5</a:t>
              </a:r>
              <a:endParaRPr lang="zh-CN" altLang="en-US" sz="1400" dirty="0"/>
            </a:p>
          </p:txBody>
        </p:sp>
        <p:sp>
          <p:nvSpPr>
            <p:cNvPr id="167" name="矩形 166"/>
            <p:cNvSpPr/>
            <p:nvPr/>
          </p:nvSpPr>
          <p:spPr>
            <a:xfrm>
              <a:off x="6516489" y="3789040"/>
              <a:ext cx="64807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 smtClean="0"/>
                <a:t>TC6</a:t>
              </a:r>
              <a:endParaRPr lang="zh-CN" altLang="en-US" sz="1400" dirty="0"/>
            </a:p>
          </p:txBody>
        </p:sp>
        <p:sp>
          <p:nvSpPr>
            <p:cNvPr id="168" name="矩形 167"/>
            <p:cNvSpPr/>
            <p:nvPr/>
          </p:nvSpPr>
          <p:spPr>
            <a:xfrm>
              <a:off x="7308577" y="3789040"/>
              <a:ext cx="45672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 smtClean="0"/>
                <a:t>TC7</a:t>
              </a:r>
              <a:endParaRPr lang="zh-CN" altLang="en-US" sz="1400" dirty="0"/>
            </a:p>
          </p:txBody>
        </p:sp>
        <p:sp>
          <p:nvSpPr>
            <p:cNvPr id="169" name="矩形 168"/>
            <p:cNvSpPr/>
            <p:nvPr/>
          </p:nvSpPr>
          <p:spPr>
            <a:xfrm>
              <a:off x="8100665" y="3789040"/>
              <a:ext cx="45672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 smtClean="0"/>
                <a:t>TC8</a:t>
              </a:r>
              <a:endParaRPr lang="zh-CN" altLang="en-US" sz="1400" dirty="0"/>
            </a:p>
          </p:txBody>
        </p:sp>
      </p:grpSp>
      <p:sp>
        <p:nvSpPr>
          <p:cNvPr id="180" name="矩形 179"/>
          <p:cNvSpPr/>
          <p:nvPr/>
        </p:nvSpPr>
        <p:spPr>
          <a:xfrm>
            <a:off x="3141487" y="6435945"/>
            <a:ext cx="3690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 smtClean="0"/>
              <a:t>X6</a:t>
            </a:r>
            <a:endParaRPr lang="zh-CN" altLang="en-US" sz="1400" dirty="0"/>
          </a:p>
        </p:txBody>
      </p:sp>
      <p:grpSp>
        <p:nvGrpSpPr>
          <p:cNvPr id="181" name="组合 118"/>
          <p:cNvGrpSpPr/>
          <p:nvPr/>
        </p:nvGrpSpPr>
        <p:grpSpPr>
          <a:xfrm flipH="1">
            <a:off x="6669880" y="6435945"/>
            <a:ext cx="720923" cy="219078"/>
            <a:chOff x="1331913" y="5301208"/>
            <a:chExt cx="720923" cy="219078"/>
          </a:xfrm>
        </p:grpSpPr>
        <p:sp>
          <p:nvSpPr>
            <p:cNvPr id="182" name="椭圆 181"/>
            <p:cNvSpPr/>
            <p:nvPr/>
          </p:nvSpPr>
          <p:spPr>
            <a:xfrm>
              <a:off x="1547937" y="5301208"/>
              <a:ext cx="214314" cy="214314"/>
            </a:xfrm>
            <a:prstGeom prst="ellipse">
              <a:avLst/>
            </a:prstGeom>
            <a:gradFill flip="none" rotWithShape="1">
              <a:gsLst>
                <a:gs pos="0">
                  <a:srgbClr val="00FF00">
                    <a:tint val="66000"/>
                    <a:satMod val="160000"/>
                  </a:srgbClr>
                </a:gs>
                <a:gs pos="50000">
                  <a:srgbClr val="00FF00">
                    <a:tint val="44500"/>
                    <a:satMod val="160000"/>
                  </a:srgbClr>
                </a:gs>
                <a:gs pos="100000">
                  <a:srgbClr val="00FF00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3" name="组合 8"/>
            <p:cNvGrpSpPr/>
            <p:nvPr/>
          </p:nvGrpSpPr>
          <p:grpSpPr>
            <a:xfrm>
              <a:off x="1766290" y="5301208"/>
              <a:ext cx="286546" cy="214314"/>
              <a:chOff x="1081062" y="3152772"/>
              <a:chExt cx="286546" cy="214314"/>
            </a:xfrm>
          </p:grpSpPr>
          <p:cxnSp>
            <p:nvCxnSpPr>
              <p:cNvPr id="189" name="直接连接符 9"/>
              <p:cNvCxnSpPr/>
              <p:nvPr/>
            </p:nvCxnSpPr>
            <p:spPr>
              <a:xfrm rot="5400000">
                <a:off x="1259974" y="3259452"/>
                <a:ext cx="214314" cy="95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直接连接符 10"/>
              <p:cNvCxnSpPr/>
              <p:nvPr/>
            </p:nvCxnSpPr>
            <p:spPr>
              <a:xfrm>
                <a:off x="1281342" y="3259929"/>
                <a:ext cx="85789" cy="119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1" name="椭圆 11"/>
              <p:cNvSpPr/>
              <p:nvPr/>
            </p:nvSpPr>
            <p:spPr>
              <a:xfrm>
                <a:off x="1081062" y="3152772"/>
                <a:ext cx="214314" cy="214314"/>
              </a:xfrm>
              <a:prstGeom prst="ellipse">
                <a:avLst/>
              </a:prstGeom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4" name="组合 96"/>
            <p:cNvGrpSpPr/>
            <p:nvPr/>
          </p:nvGrpSpPr>
          <p:grpSpPr>
            <a:xfrm>
              <a:off x="1331913" y="5301208"/>
              <a:ext cx="214314" cy="219078"/>
              <a:chOff x="2838654" y="5301208"/>
              <a:chExt cx="214314" cy="219078"/>
            </a:xfrm>
          </p:grpSpPr>
          <p:sp>
            <p:nvSpPr>
              <p:cNvPr id="185" name="椭圆 23"/>
              <p:cNvSpPr/>
              <p:nvPr/>
            </p:nvSpPr>
            <p:spPr>
              <a:xfrm>
                <a:off x="2838654" y="5301208"/>
                <a:ext cx="214314" cy="214314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6" name="任意多边形 24"/>
              <p:cNvSpPr/>
              <p:nvPr/>
            </p:nvSpPr>
            <p:spPr>
              <a:xfrm>
                <a:off x="2865662" y="5334549"/>
                <a:ext cx="147638" cy="152400"/>
              </a:xfrm>
              <a:custGeom>
                <a:avLst/>
                <a:gdLst>
                  <a:gd name="connsiteX0" fmla="*/ 0 w 147638"/>
                  <a:gd name="connsiteY0" fmla="*/ 0 h 152400"/>
                  <a:gd name="connsiteX1" fmla="*/ 147638 w 147638"/>
                  <a:gd name="connsiteY1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7638" h="152400">
                    <a:moveTo>
                      <a:pt x="0" y="0"/>
                    </a:moveTo>
                    <a:lnTo>
                      <a:pt x="147638" y="152400"/>
                    </a:lnTo>
                  </a:path>
                </a:pathLst>
              </a:cu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7" name="任意多边形 25"/>
              <p:cNvSpPr/>
              <p:nvPr/>
            </p:nvSpPr>
            <p:spPr>
              <a:xfrm>
                <a:off x="2922812" y="5301211"/>
                <a:ext cx="128588" cy="128588"/>
              </a:xfrm>
              <a:custGeom>
                <a:avLst/>
                <a:gdLst>
                  <a:gd name="connsiteX0" fmla="*/ 0 w 128588"/>
                  <a:gd name="connsiteY0" fmla="*/ 0 h 128588"/>
                  <a:gd name="connsiteX1" fmla="*/ 128588 w 128588"/>
                  <a:gd name="connsiteY1" fmla="*/ 128588 h 128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588" h="128588">
                    <a:moveTo>
                      <a:pt x="0" y="0"/>
                    </a:moveTo>
                    <a:lnTo>
                      <a:pt x="128588" y="128588"/>
                    </a:lnTo>
                  </a:path>
                </a:pathLst>
              </a:cu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8" name="任意多边形 187"/>
              <p:cNvSpPr/>
              <p:nvPr/>
            </p:nvSpPr>
            <p:spPr>
              <a:xfrm>
                <a:off x="2841850" y="5401224"/>
                <a:ext cx="119062" cy="119062"/>
              </a:xfrm>
              <a:custGeom>
                <a:avLst/>
                <a:gdLst>
                  <a:gd name="connsiteX0" fmla="*/ 0 w 119062"/>
                  <a:gd name="connsiteY0" fmla="*/ 0 h 119062"/>
                  <a:gd name="connsiteX1" fmla="*/ 119062 w 119062"/>
                  <a:gd name="connsiteY1" fmla="*/ 119062 h 119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9062" h="119062">
                    <a:moveTo>
                      <a:pt x="0" y="0"/>
                    </a:moveTo>
                    <a:lnTo>
                      <a:pt x="119062" y="119062"/>
                    </a:lnTo>
                  </a:path>
                </a:pathLst>
              </a:cu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92" name="矩形 191"/>
          <p:cNvSpPr/>
          <p:nvPr/>
        </p:nvSpPr>
        <p:spPr>
          <a:xfrm>
            <a:off x="6232221" y="6416200"/>
            <a:ext cx="3690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 smtClean="0"/>
              <a:t>X7</a:t>
            </a:r>
            <a:endParaRPr lang="zh-CN" altLang="en-US" sz="1400" dirty="0"/>
          </a:p>
        </p:txBody>
      </p:sp>
      <p:sp>
        <p:nvSpPr>
          <p:cNvPr id="193" name="矩形 192"/>
          <p:cNvSpPr/>
          <p:nvPr/>
        </p:nvSpPr>
        <p:spPr>
          <a:xfrm>
            <a:off x="6317435" y="5571849"/>
            <a:ext cx="2804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/>
              <a:t> </a:t>
            </a:r>
            <a:r>
              <a:rPr lang="en-US" altLang="zh-CN" sz="1400" dirty="0" smtClean="0"/>
              <a:t>1</a:t>
            </a:r>
            <a:endParaRPr lang="zh-CN" altLang="en-US" sz="1400" dirty="0"/>
          </a:p>
        </p:txBody>
      </p:sp>
      <p:sp>
        <p:nvSpPr>
          <p:cNvPr id="194" name="右箭头 193"/>
          <p:cNvSpPr/>
          <p:nvPr/>
        </p:nvSpPr>
        <p:spPr>
          <a:xfrm>
            <a:off x="4077592" y="6507953"/>
            <a:ext cx="216024" cy="144016"/>
          </a:xfrm>
          <a:prstGeom prst="right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右箭头 194"/>
          <p:cNvSpPr/>
          <p:nvPr/>
        </p:nvSpPr>
        <p:spPr>
          <a:xfrm>
            <a:off x="7461968" y="6507953"/>
            <a:ext cx="216024" cy="144016"/>
          </a:xfrm>
          <a:prstGeom prst="right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任意多边形 195"/>
          <p:cNvSpPr/>
          <p:nvPr/>
        </p:nvSpPr>
        <p:spPr>
          <a:xfrm>
            <a:off x="6969600" y="5502490"/>
            <a:ext cx="888642" cy="631065"/>
          </a:xfrm>
          <a:custGeom>
            <a:avLst/>
            <a:gdLst>
              <a:gd name="connsiteX0" fmla="*/ 0 w 888642"/>
              <a:gd name="connsiteY0" fmla="*/ 631065 h 631065"/>
              <a:gd name="connsiteX1" fmla="*/ 334850 w 888642"/>
              <a:gd name="connsiteY1" fmla="*/ 0 h 631065"/>
              <a:gd name="connsiteX2" fmla="*/ 888642 w 888642"/>
              <a:gd name="connsiteY2" fmla="*/ 0 h 631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88642" h="631065">
                <a:moveTo>
                  <a:pt x="0" y="631065"/>
                </a:moveTo>
                <a:lnTo>
                  <a:pt x="334850" y="0"/>
                </a:lnTo>
                <a:lnTo>
                  <a:pt x="888642" y="0"/>
                </a:lnTo>
              </a:path>
            </a:pathLst>
          </a:cu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97" name="组合 196"/>
          <p:cNvGrpSpPr/>
          <p:nvPr/>
        </p:nvGrpSpPr>
        <p:grpSpPr>
          <a:xfrm>
            <a:off x="1420706" y="5788443"/>
            <a:ext cx="1357322" cy="357190"/>
            <a:chOff x="1405698" y="3814764"/>
            <a:chExt cx="1357322" cy="357190"/>
          </a:xfrm>
        </p:grpSpPr>
        <p:grpSp>
          <p:nvGrpSpPr>
            <p:cNvPr id="198" name="组合 84"/>
            <p:cNvGrpSpPr/>
            <p:nvPr/>
          </p:nvGrpSpPr>
          <p:grpSpPr>
            <a:xfrm>
              <a:off x="1405698" y="3814764"/>
              <a:ext cx="1357322" cy="357190"/>
              <a:chOff x="1405698" y="3814764"/>
              <a:chExt cx="1357322" cy="357190"/>
            </a:xfrm>
          </p:grpSpPr>
          <p:grpSp>
            <p:nvGrpSpPr>
              <p:cNvPr id="200" name="组合 67"/>
              <p:cNvGrpSpPr/>
              <p:nvPr/>
            </p:nvGrpSpPr>
            <p:grpSpPr>
              <a:xfrm>
                <a:off x="2262384" y="3815904"/>
                <a:ext cx="500636" cy="356050"/>
                <a:chOff x="2262384" y="3815904"/>
                <a:chExt cx="500636" cy="356050"/>
              </a:xfrm>
            </p:grpSpPr>
            <p:grpSp>
              <p:nvGrpSpPr>
                <p:cNvPr id="213" name="组合 6"/>
                <p:cNvGrpSpPr/>
                <p:nvPr/>
              </p:nvGrpSpPr>
              <p:grpSpPr>
                <a:xfrm>
                  <a:off x="2334392" y="3886202"/>
                  <a:ext cx="428628" cy="285752"/>
                  <a:chOff x="1582707" y="2285992"/>
                  <a:chExt cx="682172" cy="285752"/>
                </a:xfrm>
              </p:grpSpPr>
              <p:sp>
                <p:nvSpPr>
                  <p:cNvPr id="215" name="椭圆 214"/>
                  <p:cNvSpPr/>
                  <p:nvPr/>
                </p:nvSpPr>
                <p:spPr>
                  <a:xfrm>
                    <a:off x="2011335" y="2428868"/>
                    <a:ext cx="142876" cy="142876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6" name="椭圆 215"/>
                  <p:cNvSpPr/>
                  <p:nvPr/>
                </p:nvSpPr>
                <p:spPr>
                  <a:xfrm>
                    <a:off x="1654145" y="2428868"/>
                    <a:ext cx="142876" cy="142876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7" name="任意多边形 216"/>
                  <p:cNvSpPr/>
                  <p:nvPr/>
                </p:nvSpPr>
                <p:spPr>
                  <a:xfrm>
                    <a:off x="1582707" y="2285992"/>
                    <a:ext cx="682172" cy="204334"/>
                  </a:xfrm>
                  <a:custGeom>
                    <a:avLst/>
                    <a:gdLst>
                      <a:gd name="connsiteX0" fmla="*/ 0 w 682172"/>
                      <a:gd name="connsiteY0" fmla="*/ 0 h 275772"/>
                      <a:gd name="connsiteX1" fmla="*/ 508000 w 682172"/>
                      <a:gd name="connsiteY1" fmla="*/ 0 h 275772"/>
                      <a:gd name="connsiteX2" fmla="*/ 682172 w 682172"/>
                      <a:gd name="connsiteY2" fmla="*/ 275772 h 275772"/>
                      <a:gd name="connsiteX3" fmla="*/ 0 w 682172"/>
                      <a:gd name="connsiteY3" fmla="*/ 275772 h 275772"/>
                      <a:gd name="connsiteX4" fmla="*/ 0 w 682172"/>
                      <a:gd name="connsiteY4" fmla="*/ 0 h 275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82172" h="275772">
                        <a:moveTo>
                          <a:pt x="0" y="0"/>
                        </a:moveTo>
                        <a:lnTo>
                          <a:pt x="508000" y="0"/>
                        </a:lnTo>
                        <a:lnTo>
                          <a:pt x="682172" y="275772"/>
                        </a:lnTo>
                        <a:lnTo>
                          <a:pt x="0" y="27577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9525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214" name="矩形 213"/>
                <p:cNvSpPr/>
                <p:nvPr/>
              </p:nvSpPr>
              <p:spPr>
                <a:xfrm>
                  <a:off x="2262384" y="3815904"/>
                  <a:ext cx="458780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1400" dirty="0" smtClean="0"/>
                    <a:t>102</a:t>
                  </a:r>
                  <a:endParaRPr lang="zh-CN" altLang="en-US" sz="1400" dirty="0"/>
                </a:p>
              </p:txBody>
            </p:sp>
          </p:grpSp>
          <p:grpSp>
            <p:nvGrpSpPr>
              <p:cNvPr id="201" name="组合 72"/>
              <p:cNvGrpSpPr/>
              <p:nvPr/>
            </p:nvGrpSpPr>
            <p:grpSpPr>
              <a:xfrm>
                <a:off x="1834326" y="3814764"/>
                <a:ext cx="500636" cy="356050"/>
                <a:chOff x="2262384" y="3815904"/>
                <a:chExt cx="500636" cy="356050"/>
              </a:xfrm>
            </p:grpSpPr>
            <p:grpSp>
              <p:nvGrpSpPr>
                <p:cNvPr id="208" name="组合 6"/>
                <p:cNvGrpSpPr/>
                <p:nvPr/>
              </p:nvGrpSpPr>
              <p:grpSpPr>
                <a:xfrm>
                  <a:off x="2334392" y="3886202"/>
                  <a:ext cx="428628" cy="285752"/>
                  <a:chOff x="1582707" y="2285992"/>
                  <a:chExt cx="682172" cy="285752"/>
                </a:xfrm>
              </p:grpSpPr>
              <p:sp>
                <p:nvSpPr>
                  <p:cNvPr id="210" name="椭圆 209"/>
                  <p:cNvSpPr/>
                  <p:nvPr/>
                </p:nvSpPr>
                <p:spPr>
                  <a:xfrm>
                    <a:off x="2011335" y="2428868"/>
                    <a:ext cx="142876" cy="142876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1" name="椭圆 210"/>
                  <p:cNvSpPr/>
                  <p:nvPr/>
                </p:nvSpPr>
                <p:spPr>
                  <a:xfrm>
                    <a:off x="1654145" y="2428868"/>
                    <a:ext cx="142876" cy="142876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2" name="任意多边形 211"/>
                  <p:cNvSpPr/>
                  <p:nvPr/>
                </p:nvSpPr>
                <p:spPr>
                  <a:xfrm>
                    <a:off x="1582707" y="2285992"/>
                    <a:ext cx="682172" cy="204334"/>
                  </a:xfrm>
                  <a:custGeom>
                    <a:avLst/>
                    <a:gdLst>
                      <a:gd name="connsiteX0" fmla="*/ 0 w 682172"/>
                      <a:gd name="connsiteY0" fmla="*/ 0 h 275772"/>
                      <a:gd name="connsiteX1" fmla="*/ 508000 w 682172"/>
                      <a:gd name="connsiteY1" fmla="*/ 0 h 275772"/>
                      <a:gd name="connsiteX2" fmla="*/ 682172 w 682172"/>
                      <a:gd name="connsiteY2" fmla="*/ 275772 h 275772"/>
                      <a:gd name="connsiteX3" fmla="*/ 0 w 682172"/>
                      <a:gd name="connsiteY3" fmla="*/ 275772 h 275772"/>
                      <a:gd name="connsiteX4" fmla="*/ 0 w 682172"/>
                      <a:gd name="connsiteY4" fmla="*/ 0 h 275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82172" h="275772">
                        <a:moveTo>
                          <a:pt x="0" y="0"/>
                        </a:moveTo>
                        <a:lnTo>
                          <a:pt x="508000" y="0"/>
                        </a:lnTo>
                        <a:lnTo>
                          <a:pt x="682172" y="275772"/>
                        </a:lnTo>
                        <a:lnTo>
                          <a:pt x="0" y="27577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050"/>
                  </a:solidFill>
                  <a:ln w="9525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209" name="矩形 208"/>
                <p:cNvSpPr/>
                <p:nvPr/>
              </p:nvSpPr>
              <p:spPr>
                <a:xfrm>
                  <a:off x="2262384" y="3815904"/>
                  <a:ext cx="184730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endParaRPr lang="zh-CN" altLang="en-US" sz="1400" dirty="0"/>
                </a:p>
              </p:txBody>
            </p:sp>
          </p:grpSp>
          <p:grpSp>
            <p:nvGrpSpPr>
              <p:cNvPr id="202" name="组合 78"/>
              <p:cNvGrpSpPr/>
              <p:nvPr/>
            </p:nvGrpSpPr>
            <p:grpSpPr>
              <a:xfrm>
                <a:off x="1405698" y="3814764"/>
                <a:ext cx="500636" cy="356050"/>
                <a:chOff x="2262384" y="3815904"/>
                <a:chExt cx="500636" cy="356050"/>
              </a:xfrm>
            </p:grpSpPr>
            <p:grpSp>
              <p:nvGrpSpPr>
                <p:cNvPr id="203" name="组合 6"/>
                <p:cNvGrpSpPr/>
                <p:nvPr/>
              </p:nvGrpSpPr>
              <p:grpSpPr>
                <a:xfrm>
                  <a:off x="2334392" y="3886202"/>
                  <a:ext cx="428628" cy="285752"/>
                  <a:chOff x="1582707" y="2285992"/>
                  <a:chExt cx="682172" cy="285752"/>
                </a:xfrm>
              </p:grpSpPr>
              <p:sp>
                <p:nvSpPr>
                  <p:cNvPr id="205" name="椭圆 204"/>
                  <p:cNvSpPr/>
                  <p:nvPr/>
                </p:nvSpPr>
                <p:spPr>
                  <a:xfrm>
                    <a:off x="2011335" y="2428868"/>
                    <a:ext cx="142876" cy="142876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6" name="椭圆 205"/>
                  <p:cNvSpPr/>
                  <p:nvPr/>
                </p:nvSpPr>
                <p:spPr>
                  <a:xfrm>
                    <a:off x="1654145" y="2428868"/>
                    <a:ext cx="142876" cy="142876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7" name="任意多边形 206"/>
                  <p:cNvSpPr/>
                  <p:nvPr/>
                </p:nvSpPr>
                <p:spPr>
                  <a:xfrm flipH="1">
                    <a:off x="1582707" y="2285992"/>
                    <a:ext cx="682172" cy="204334"/>
                  </a:xfrm>
                  <a:custGeom>
                    <a:avLst/>
                    <a:gdLst>
                      <a:gd name="connsiteX0" fmla="*/ 0 w 682172"/>
                      <a:gd name="connsiteY0" fmla="*/ 0 h 275772"/>
                      <a:gd name="connsiteX1" fmla="*/ 508000 w 682172"/>
                      <a:gd name="connsiteY1" fmla="*/ 0 h 275772"/>
                      <a:gd name="connsiteX2" fmla="*/ 682172 w 682172"/>
                      <a:gd name="connsiteY2" fmla="*/ 275772 h 275772"/>
                      <a:gd name="connsiteX3" fmla="*/ 0 w 682172"/>
                      <a:gd name="connsiteY3" fmla="*/ 275772 h 275772"/>
                      <a:gd name="connsiteX4" fmla="*/ 0 w 682172"/>
                      <a:gd name="connsiteY4" fmla="*/ 0 h 275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82172" h="275772">
                        <a:moveTo>
                          <a:pt x="0" y="0"/>
                        </a:moveTo>
                        <a:lnTo>
                          <a:pt x="508000" y="0"/>
                        </a:lnTo>
                        <a:lnTo>
                          <a:pt x="682172" y="275772"/>
                        </a:lnTo>
                        <a:lnTo>
                          <a:pt x="0" y="27577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9525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204" name="矩形 203"/>
                <p:cNvSpPr/>
                <p:nvPr/>
              </p:nvSpPr>
              <p:spPr>
                <a:xfrm>
                  <a:off x="2262384" y="3815904"/>
                  <a:ext cx="184730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endParaRPr lang="zh-CN" altLang="en-US" sz="1400" dirty="0"/>
                </a:p>
              </p:txBody>
            </p:sp>
          </p:grpSp>
        </p:grpSp>
        <p:sp>
          <p:nvSpPr>
            <p:cNvPr id="199" name="矩形 198"/>
            <p:cNvSpPr/>
            <p:nvPr/>
          </p:nvSpPr>
          <p:spPr>
            <a:xfrm>
              <a:off x="1905764" y="3886202"/>
              <a:ext cx="428628" cy="21431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AE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9" name="椭圆 11"/>
          <p:cNvSpPr/>
          <p:nvPr/>
        </p:nvSpPr>
        <p:spPr>
          <a:xfrm flipH="1">
            <a:off x="3548838" y="6386532"/>
            <a:ext cx="285752" cy="285752"/>
          </a:xfrm>
          <a:prstGeom prst="ellipse">
            <a:avLst/>
          </a:prstGeom>
          <a:solidFill>
            <a:srgbClr val="00AEEE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83924E-6 -4.05733E-6 L 0.06943 0.00022 " pathEditMode="relative" ptsTypes="AA">
                                      <p:cBhvr>
                                        <p:cTn id="10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83924E-6 -4.05733E-6 L 0.06943 0.00022 " pathEditMode="relative" ptsTypes="AA">
                                      <p:cBhvr>
                                        <p:cTn id="18" dur="2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88" grpId="0" animBg="1"/>
      <p:bldP spid="2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48508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2.2.3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信号的显示</a:t>
            </a:r>
            <a:endParaRPr lang="zh-CN" alt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477004" y="1814500"/>
            <a:ext cx="5429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  <a:latin typeface="+mn-ea"/>
                <a:sym typeface="Arial" panose="020B0604020202020204" pitchFamily="34" charset="0"/>
              </a:rPr>
              <a:t>3</a:t>
            </a:r>
            <a:r>
              <a:rPr lang="zh-CN" altLang="en-US" sz="2400" b="1" dirty="0" smtClean="0">
                <a:solidFill>
                  <a:srgbClr val="0070C0"/>
                </a:solidFill>
                <a:latin typeface="+mn-ea"/>
                <a:sym typeface="Arial" panose="020B0604020202020204" pitchFamily="34" charset="0"/>
              </a:rPr>
              <a:t>、灯光配列（举例讨论）</a:t>
            </a:r>
            <a:endParaRPr lang="zh-CN" altLang="en-US" sz="2400" b="1" dirty="0">
              <a:solidFill>
                <a:srgbClr val="0070C0"/>
              </a:solidFill>
              <a:latin typeface="+mn-ea"/>
            </a:endParaRPr>
          </a:p>
        </p:txBody>
      </p:sp>
      <p:pic>
        <p:nvPicPr>
          <p:cNvPr id="6" name="图片 5" descr="C:\Users\Administrator\AppData\Roaming\Tencent\Users\603359521\QQ\WinTemp\RichOle\UFO~9GS47116IGI1OA0P(UG.png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62690" y="2528880"/>
            <a:ext cx="11572956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椭圆 7"/>
          <p:cNvSpPr/>
          <p:nvPr/>
        </p:nvSpPr>
        <p:spPr>
          <a:xfrm>
            <a:off x="10906952" y="4100516"/>
            <a:ext cx="357190" cy="35719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834326" y="6029342"/>
            <a:ext cx="821537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kern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Xl</a:t>
            </a:r>
            <a:r>
              <a:rPr lang="zh-CN" altLang="en-US" sz="2400" b="1" kern="0" dirty="0" smtClean="0">
                <a:solidFill>
                  <a:srgbClr val="3333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是阻挡信号，阻挡列车驶出折返线的尽头。</a:t>
            </a:r>
            <a:endParaRPr lang="zh-CN" altLang="en-US" sz="2400" b="1" kern="0" dirty="0" smtClean="0">
              <a:solidFill>
                <a:srgbClr val="333399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48508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2.2.3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信号的显示</a:t>
            </a:r>
            <a:endParaRPr lang="zh-CN" alt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477004" y="1814500"/>
            <a:ext cx="5429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  <a:latin typeface="+mn-ea"/>
                <a:sym typeface="Arial" panose="020B0604020202020204" pitchFamily="34" charset="0"/>
              </a:rPr>
              <a:t>3</a:t>
            </a:r>
            <a:r>
              <a:rPr lang="zh-CN" altLang="en-US" sz="2400" b="1" dirty="0" smtClean="0">
                <a:solidFill>
                  <a:srgbClr val="0070C0"/>
                </a:solidFill>
                <a:latin typeface="+mn-ea"/>
                <a:sym typeface="Arial" panose="020B0604020202020204" pitchFamily="34" charset="0"/>
              </a:rPr>
              <a:t>、灯光配列（举例讨论）</a:t>
            </a:r>
            <a:endParaRPr lang="zh-CN" altLang="en-US" sz="2400" b="1" dirty="0">
              <a:solidFill>
                <a:srgbClr val="0070C0"/>
              </a:solidFill>
              <a:latin typeface="+mn-ea"/>
            </a:endParaRPr>
          </a:p>
        </p:txBody>
      </p:sp>
      <p:pic>
        <p:nvPicPr>
          <p:cNvPr id="6" name="图片 5" descr="C:\Users\Administrator\AppData\Roaming\Tencent\Users\603359521\QQ\WinTemp\RichOle\UFO~9GS47116IGI1OA0P(UG.png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1252" y="2457442"/>
            <a:ext cx="11572956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椭圆 7"/>
          <p:cNvSpPr/>
          <p:nvPr/>
        </p:nvSpPr>
        <p:spPr>
          <a:xfrm>
            <a:off x="7192176" y="3529012"/>
            <a:ext cx="357190" cy="357190"/>
          </a:xfrm>
          <a:prstGeom prst="ellipse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rgbClr val="00AE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34128" y="5815028"/>
            <a:ext cx="11501518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kern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X5</a:t>
            </a:r>
            <a:r>
              <a:rPr lang="zh-CN" altLang="en-US" sz="2400" b="1" kern="0" dirty="0" smtClean="0">
                <a:solidFill>
                  <a:srgbClr val="3333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信号机是列车从折返线（存车线）驶入正线的防护信号，当</a:t>
            </a:r>
            <a:r>
              <a:rPr lang="en-US" altLang="zh-CN" sz="2400" b="1" kern="0" dirty="0" smtClean="0">
                <a:solidFill>
                  <a:srgbClr val="3333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X5</a:t>
            </a:r>
            <a:r>
              <a:rPr lang="zh-CN" altLang="en-US" sz="2400" b="1" kern="0" dirty="0" smtClean="0">
                <a:solidFill>
                  <a:srgbClr val="3333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信号机开放，允许列车从折返线（存车线）进入正线。</a:t>
            </a:r>
            <a:endParaRPr lang="zh-CN" altLang="en-US" sz="2400" b="1" kern="0" dirty="0" smtClean="0">
              <a:solidFill>
                <a:srgbClr val="333399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4365938" y="3181082"/>
            <a:ext cx="4559121" cy="798490"/>
          </a:xfrm>
          <a:custGeom>
            <a:avLst/>
            <a:gdLst>
              <a:gd name="connsiteX0" fmla="*/ 4559121 w 4559121"/>
              <a:gd name="connsiteY0" fmla="*/ 798490 h 798490"/>
              <a:gd name="connsiteX1" fmla="*/ 2485623 w 4559121"/>
              <a:gd name="connsiteY1" fmla="*/ 798490 h 798490"/>
              <a:gd name="connsiteX2" fmla="*/ 1738648 w 4559121"/>
              <a:gd name="connsiteY2" fmla="*/ 0 h 798490"/>
              <a:gd name="connsiteX3" fmla="*/ 0 w 4559121"/>
              <a:gd name="connsiteY3" fmla="*/ 0 h 798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59121" h="798490">
                <a:moveTo>
                  <a:pt x="4559121" y="798490"/>
                </a:moveTo>
                <a:lnTo>
                  <a:pt x="2485623" y="798490"/>
                </a:lnTo>
                <a:lnTo>
                  <a:pt x="1738648" y="0"/>
                </a:lnTo>
                <a:lnTo>
                  <a:pt x="0" y="0"/>
                </a:lnTo>
              </a:path>
            </a:pathLst>
          </a:custGeom>
          <a:ln w="38100">
            <a:solidFill>
              <a:srgbClr val="00B05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4623515" y="4005330"/>
            <a:ext cx="3425781" cy="746974"/>
          </a:xfrm>
          <a:custGeom>
            <a:avLst/>
            <a:gdLst>
              <a:gd name="connsiteX0" fmla="*/ 3425781 w 3425781"/>
              <a:gd name="connsiteY0" fmla="*/ 0 h 746974"/>
              <a:gd name="connsiteX1" fmla="*/ 2459865 w 3425781"/>
              <a:gd name="connsiteY1" fmla="*/ 0 h 746974"/>
              <a:gd name="connsiteX2" fmla="*/ 1468192 w 3425781"/>
              <a:gd name="connsiteY2" fmla="*/ 746974 h 746974"/>
              <a:gd name="connsiteX3" fmla="*/ 0 w 3425781"/>
              <a:gd name="connsiteY3" fmla="*/ 746974 h 746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5781" h="746974">
                <a:moveTo>
                  <a:pt x="3425781" y="0"/>
                </a:moveTo>
                <a:lnTo>
                  <a:pt x="2459865" y="0"/>
                </a:lnTo>
                <a:lnTo>
                  <a:pt x="1468192" y="746974"/>
                </a:lnTo>
                <a:lnTo>
                  <a:pt x="0" y="746974"/>
                </a:lnTo>
              </a:path>
            </a:pathLst>
          </a:custGeom>
          <a:ln w="38100">
            <a:solidFill>
              <a:srgbClr val="FFC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834986" y="3529012"/>
            <a:ext cx="357190" cy="357190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1" grpId="0" animBg="1"/>
      <p:bldP spid="12" grpId="0" animBg="1"/>
      <p:bldP spid="13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48508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2.2.3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信号的显示</a:t>
            </a:r>
            <a:endParaRPr lang="zh-CN" alt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477004" y="1385872"/>
            <a:ext cx="5429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  <a:latin typeface="+mn-ea"/>
                <a:sym typeface="Arial" panose="020B0604020202020204" pitchFamily="34" charset="0"/>
              </a:rPr>
              <a:t>3</a:t>
            </a:r>
            <a:r>
              <a:rPr lang="zh-CN" altLang="en-US" sz="2400" b="1" dirty="0" smtClean="0">
                <a:solidFill>
                  <a:srgbClr val="0070C0"/>
                </a:solidFill>
                <a:latin typeface="+mn-ea"/>
                <a:sym typeface="Arial" panose="020B0604020202020204" pitchFamily="34" charset="0"/>
              </a:rPr>
              <a:t>、灯光配列（举例讨论）</a:t>
            </a:r>
            <a:endParaRPr lang="zh-CN" altLang="en-US" sz="2400" b="1" dirty="0">
              <a:solidFill>
                <a:srgbClr val="0070C0"/>
              </a:solidFill>
              <a:latin typeface="+mn-ea"/>
            </a:endParaRPr>
          </a:p>
        </p:txBody>
      </p:sp>
      <p:pic>
        <p:nvPicPr>
          <p:cNvPr id="6" name="图片 5" descr="C:\Users\Administrator\AppData\Roaming\Tencent\Users\603359521\QQ\WinTemp\RichOle\UFO~9GS47116IGI1OA0P(UG.png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62690" y="2100252"/>
            <a:ext cx="11572956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椭圆 7"/>
          <p:cNvSpPr/>
          <p:nvPr/>
        </p:nvSpPr>
        <p:spPr>
          <a:xfrm>
            <a:off x="10906952" y="3671888"/>
            <a:ext cx="357190" cy="35719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834722" y="2957508"/>
            <a:ext cx="357190" cy="35719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191912" y="2957508"/>
            <a:ext cx="357190" cy="357190"/>
          </a:xfrm>
          <a:prstGeom prst="ellipse">
            <a:avLst/>
          </a:prstGeom>
          <a:solidFill>
            <a:srgbClr val="72CD4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549102" y="2957508"/>
            <a:ext cx="357190" cy="35719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834722" y="4457706"/>
            <a:ext cx="357190" cy="35719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191912" y="4457706"/>
            <a:ext cx="357190" cy="357190"/>
          </a:xfrm>
          <a:prstGeom prst="ellipse">
            <a:avLst/>
          </a:prstGeom>
          <a:solidFill>
            <a:srgbClr val="72CD4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549102" y="4457706"/>
            <a:ext cx="357190" cy="35719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548442" y="5529276"/>
            <a:ext cx="11215766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kern="0" dirty="0" smtClean="0">
                <a:solidFill>
                  <a:srgbClr val="3333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400" b="1" kern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X9</a:t>
            </a:r>
            <a:r>
              <a:rPr lang="zh-CN" altLang="en-US" sz="2400" b="1" kern="0" dirty="0" smtClean="0">
                <a:solidFill>
                  <a:srgbClr val="3333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400" b="1" kern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X11</a:t>
            </a:r>
            <a:r>
              <a:rPr lang="zh-CN" altLang="en-US" sz="2400" b="1" kern="0" dirty="0" smtClean="0">
                <a:solidFill>
                  <a:srgbClr val="3333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信号机，为列车由正线车站站合驶向折返线（存车线）的防护信号，一般情况下</a:t>
            </a:r>
            <a:r>
              <a:rPr lang="en-US" altLang="zh-CN" sz="2400" b="1" kern="0" dirty="0" smtClean="0">
                <a:solidFill>
                  <a:srgbClr val="3333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X11</a:t>
            </a:r>
            <a:r>
              <a:rPr lang="zh-CN" altLang="en-US" sz="2400" b="1" kern="0" dirty="0" smtClean="0">
                <a:solidFill>
                  <a:srgbClr val="3333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为正向信号，而</a:t>
            </a:r>
            <a:r>
              <a:rPr lang="en-US" altLang="zh-CN" sz="2400" b="1" kern="0" dirty="0" smtClean="0">
                <a:solidFill>
                  <a:srgbClr val="3333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X9</a:t>
            </a:r>
            <a:r>
              <a:rPr lang="zh-CN" altLang="en-US" sz="2400" b="1" kern="0" dirty="0" smtClean="0">
                <a:solidFill>
                  <a:srgbClr val="3333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为反向信号。</a:t>
            </a:r>
            <a:endParaRPr lang="zh-CN" altLang="en-US" sz="2400" b="1" kern="0" dirty="0" smtClean="0">
              <a:solidFill>
                <a:srgbClr val="333399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右箭头 16"/>
          <p:cNvSpPr/>
          <p:nvPr/>
        </p:nvSpPr>
        <p:spPr>
          <a:xfrm>
            <a:off x="7906556" y="4457706"/>
            <a:ext cx="1857388" cy="214314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右箭头 17"/>
          <p:cNvSpPr/>
          <p:nvPr/>
        </p:nvSpPr>
        <p:spPr>
          <a:xfrm flipH="1">
            <a:off x="1262822" y="2457442"/>
            <a:ext cx="1857388" cy="214314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2.2.3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信号的显示</a:t>
            </a:r>
            <a:endParaRPr lang="zh-CN" alt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691318" y="1457310"/>
            <a:ext cx="5429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  <a:latin typeface="+mn-ea"/>
                <a:sym typeface="Arial" panose="020B0604020202020204" pitchFamily="34" charset="0"/>
              </a:rPr>
              <a:t>3</a:t>
            </a:r>
            <a:r>
              <a:rPr lang="zh-CN" altLang="en-US" sz="2400" b="1" dirty="0" smtClean="0">
                <a:solidFill>
                  <a:srgbClr val="0070C0"/>
                </a:solidFill>
                <a:latin typeface="+mn-ea"/>
                <a:sym typeface="Arial" panose="020B0604020202020204" pitchFamily="34" charset="0"/>
              </a:rPr>
              <a:t>、灯光配列（举例讨论）</a:t>
            </a:r>
            <a:endParaRPr lang="zh-CN" altLang="en-US" sz="2400" b="1" dirty="0">
              <a:solidFill>
                <a:srgbClr val="0070C0"/>
              </a:solidFill>
              <a:latin typeface="+mn-ea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1">
            <a:lum bright="-20000" contrast="80000"/>
          </a:blip>
          <a:srcRect/>
          <a:stretch>
            <a:fillRect/>
          </a:stretch>
        </p:blipFill>
        <p:spPr bwMode="auto">
          <a:xfrm>
            <a:off x="1905764" y="2100252"/>
            <a:ext cx="8215370" cy="2665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977202" y="5029210"/>
            <a:ext cx="8215370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kern="0" dirty="0" smtClean="0">
                <a:solidFill>
                  <a:srgbClr val="3333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X11</a:t>
            </a:r>
            <a:r>
              <a:rPr lang="zh-CN" altLang="en-US" sz="2400" b="1" kern="0" dirty="0" smtClean="0">
                <a:solidFill>
                  <a:srgbClr val="3333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信号机不仅可以指示列车通过</a:t>
            </a:r>
            <a:r>
              <a:rPr lang="en-US" altLang="zh-CN" sz="2400" b="1" kern="0" dirty="0" smtClean="0">
                <a:solidFill>
                  <a:srgbClr val="3333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kern="0" dirty="0" smtClean="0">
                <a:solidFill>
                  <a:srgbClr val="3333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号道岔反位进入折返线，也可以指示列车经</a:t>
            </a:r>
            <a:r>
              <a:rPr lang="en-US" altLang="zh-CN" sz="2400" b="1" kern="0" dirty="0" smtClean="0">
                <a:solidFill>
                  <a:srgbClr val="3333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kern="0" dirty="0" smtClean="0">
                <a:solidFill>
                  <a:srgbClr val="3333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号道岔定位出站，进入正线区间继续运行，</a:t>
            </a:r>
            <a:r>
              <a:rPr lang="en-US" altLang="zh-CN" sz="2400" b="1" kern="0" dirty="0" smtClean="0">
                <a:solidFill>
                  <a:srgbClr val="3333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X11</a:t>
            </a:r>
            <a:r>
              <a:rPr lang="zh-CN" altLang="en-US" sz="2400" b="1" kern="0" dirty="0" smtClean="0">
                <a:solidFill>
                  <a:srgbClr val="3333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也是防护</a:t>
            </a:r>
            <a:r>
              <a:rPr lang="en-US" altLang="zh-CN" sz="2400" b="1" kern="0" dirty="0" smtClean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kern="0" dirty="0" smtClean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号道岔</a:t>
            </a:r>
            <a:r>
              <a:rPr lang="zh-CN" altLang="en-US" sz="2400" b="1" kern="0" dirty="0" smtClean="0">
                <a:solidFill>
                  <a:srgbClr val="3333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的信号机。</a:t>
            </a:r>
            <a:endParaRPr lang="zh-CN" altLang="en-US" sz="2400" b="1" kern="0" dirty="0" smtClean="0">
              <a:solidFill>
                <a:srgbClr val="333399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1905764" y="4171954"/>
            <a:ext cx="8143932" cy="214314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4691846" y="4314830"/>
            <a:ext cx="857256" cy="285752"/>
            <a:chOff x="6786578" y="1857364"/>
            <a:chExt cx="857256" cy="285752"/>
          </a:xfrm>
        </p:grpSpPr>
        <p:sp>
          <p:nvSpPr>
            <p:cNvPr id="12" name="椭圆 11"/>
            <p:cNvSpPr/>
            <p:nvPr/>
          </p:nvSpPr>
          <p:spPr>
            <a:xfrm>
              <a:off x="7072330" y="1857364"/>
              <a:ext cx="285752" cy="28575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6786578" y="1857364"/>
              <a:ext cx="285752" cy="28575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7358082" y="1857364"/>
              <a:ext cx="285752" cy="285752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右箭头 14"/>
          <p:cNvSpPr/>
          <p:nvPr/>
        </p:nvSpPr>
        <p:spPr>
          <a:xfrm>
            <a:off x="1905764" y="4100516"/>
            <a:ext cx="4000528" cy="214314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右箭头 15"/>
          <p:cNvSpPr/>
          <p:nvPr/>
        </p:nvSpPr>
        <p:spPr>
          <a:xfrm rot="18178872">
            <a:off x="5560470" y="3690022"/>
            <a:ext cx="1001149" cy="230249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23"/>
          <p:cNvGrpSpPr/>
          <p:nvPr/>
        </p:nvGrpSpPr>
        <p:grpSpPr>
          <a:xfrm>
            <a:off x="4691846" y="4314830"/>
            <a:ext cx="857256" cy="285752"/>
            <a:chOff x="3143240" y="4357694"/>
            <a:chExt cx="857256" cy="285752"/>
          </a:xfrm>
        </p:grpSpPr>
        <p:sp>
          <p:nvSpPr>
            <p:cNvPr id="19" name="椭圆 18"/>
            <p:cNvSpPr/>
            <p:nvPr/>
          </p:nvSpPr>
          <p:spPr>
            <a:xfrm>
              <a:off x="3428992" y="4357694"/>
              <a:ext cx="285752" cy="285752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3143240" y="4357694"/>
              <a:ext cx="285752" cy="28575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3714744" y="4357694"/>
              <a:ext cx="285752" cy="28575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191516" y="5269783"/>
            <a:ext cx="8215370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kern="0" dirty="0" smtClean="0">
                <a:solidFill>
                  <a:srgbClr val="3333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400" b="1" kern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X3</a:t>
            </a:r>
            <a:r>
              <a:rPr lang="zh-CN" altLang="en-US" sz="2400" b="1" kern="0" dirty="0" smtClean="0">
                <a:solidFill>
                  <a:srgbClr val="3333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信号机用以防护</a:t>
            </a:r>
            <a:r>
              <a:rPr lang="en-US" altLang="zh-CN" sz="2400" b="1" kern="0" dirty="0" smtClean="0">
                <a:solidFill>
                  <a:srgbClr val="3333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kern="0" dirty="0" smtClean="0">
                <a:solidFill>
                  <a:srgbClr val="3333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号道岔，指示列车经</a:t>
            </a:r>
            <a:r>
              <a:rPr lang="en-US" altLang="zh-CN" sz="2400" b="1" kern="0" dirty="0" smtClean="0">
                <a:solidFill>
                  <a:srgbClr val="3333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altLang="en-US" sz="2400" b="1" kern="0" dirty="0" smtClean="0">
                <a:solidFill>
                  <a:srgbClr val="3333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号道岔定位进站。</a:t>
            </a:r>
            <a:r>
              <a:rPr lang="en-US" altLang="zh-CN" sz="2400" b="1" kern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X7</a:t>
            </a:r>
            <a:r>
              <a:rPr lang="zh-CN" altLang="en-US" sz="2400" b="1" kern="0" dirty="0" smtClean="0">
                <a:solidFill>
                  <a:srgbClr val="3333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为反向防护信号，指示列车经</a:t>
            </a:r>
            <a:r>
              <a:rPr lang="en-US" altLang="zh-CN" sz="2400" b="1" kern="0" dirty="0" smtClean="0">
                <a:solidFill>
                  <a:srgbClr val="3333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kern="0" dirty="0" smtClean="0">
                <a:solidFill>
                  <a:srgbClr val="3333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号道岔定位进站。</a:t>
            </a:r>
            <a:endParaRPr lang="zh-CN" altLang="en-US" sz="2400" b="1" kern="0" dirty="0" smtClean="0">
              <a:solidFill>
                <a:srgbClr val="333399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120078" y="2197949"/>
            <a:ext cx="8215370" cy="2665520"/>
            <a:chOff x="357158" y="2143116"/>
            <a:chExt cx="8215370" cy="2665520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1">
              <a:lum bright="-20000" contrast="80000"/>
            </a:blip>
            <a:srcRect/>
            <a:stretch>
              <a:fillRect/>
            </a:stretch>
          </p:blipFill>
          <p:spPr bwMode="auto">
            <a:xfrm>
              <a:off x="357158" y="2143116"/>
              <a:ext cx="8215370" cy="2665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椭圆 4"/>
            <p:cNvSpPr/>
            <p:nvPr/>
          </p:nvSpPr>
          <p:spPr>
            <a:xfrm>
              <a:off x="4929190" y="2285992"/>
              <a:ext cx="285752" cy="285752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5214942" y="2285992"/>
              <a:ext cx="285752" cy="285752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4857752" y="3857628"/>
              <a:ext cx="285752" cy="285752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143504" y="3857628"/>
              <a:ext cx="285752" cy="285752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6477796" y="2197949"/>
            <a:ext cx="1143008" cy="500066"/>
          </a:xfrm>
          <a:prstGeom prst="rect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77796" y="3769585"/>
            <a:ext cx="1143008" cy="500066"/>
          </a:xfrm>
          <a:prstGeom prst="rect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 flipH="1">
            <a:off x="2120078" y="2626577"/>
            <a:ext cx="3643338" cy="214314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48508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2.2.3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信号的显示</a:t>
            </a:r>
            <a:endParaRPr lang="zh-CN" altLang="en-US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477004" y="1600186"/>
            <a:ext cx="5429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  <a:latin typeface="+mn-ea"/>
                <a:sym typeface="Arial" panose="020B0604020202020204" pitchFamily="34" charset="0"/>
              </a:rPr>
              <a:t>3</a:t>
            </a:r>
            <a:r>
              <a:rPr lang="zh-CN" altLang="en-US" sz="2400" b="1" dirty="0" smtClean="0">
                <a:solidFill>
                  <a:srgbClr val="0070C0"/>
                </a:solidFill>
                <a:latin typeface="+mn-ea"/>
                <a:sym typeface="Arial" panose="020B0604020202020204" pitchFamily="34" charset="0"/>
              </a:rPr>
              <a:t>、灯光配列（举例讨论）</a:t>
            </a:r>
            <a:endParaRPr lang="zh-CN" altLang="en-US" sz="2400" b="1" dirty="0">
              <a:solidFill>
                <a:srgbClr val="0070C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20738" y="1600186"/>
            <a:ext cx="492922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 smtClean="0"/>
              <a:t>        2014</a:t>
            </a:r>
            <a:r>
              <a:rPr lang="zh-CN" altLang="en-US" sz="2000" b="1" dirty="0" smtClean="0"/>
              <a:t>年</a:t>
            </a:r>
            <a:r>
              <a:rPr lang="en-US" sz="2000" b="1" dirty="0" smtClean="0"/>
              <a:t>5</a:t>
            </a:r>
            <a:r>
              <a:rPr lang="zh-CN" altLang="en-US" sz="2000" b="1" dirty="0" smtClean="0"/>
              <a:t>月</a:t>
            </a:r>
            <a:r>
              <a:rPr lang="en-US" sz="2000" b="1" dirty="0" smtClean="0"/>
              <a:t>2</a:t>
            </a:r>
            <a:r>
              <a:rPr lang="zh-CN" altLang="en-US" sz="2000" b="1" dirty="0" smtClean="0"/>
              <a:t>日下午</a:t>
            </a:r>
            <a:r>
              <a:rPr lang="en-US" sz="2000" b="1" dirty="0" smtClean="0"/>
              <a:t>,</a:t>
            </a:r>
            <a:r>
              <a:rPr lang="zh-CN" altLang="en-US" sz="2000" b="1" dirty="0" smtClean="0"/>
              <a:t>首尔上往十里地铁站发生列车追尾事故，一列地铁进站时撞上停在站里的另一列地铁的尾部，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导致</a:t>
            </a:r>
            <a:r>
              <a:rPr lang="en-US" sz="2000" b="1" dirty="0" smtClean="0">
                <a:solidFill>
                  <a:srgbClr val="FF0000"/>
                </a:solidFill>
              </a:rPr>
              <a:t>238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名乘客受伤，其中</a:t>
            </a:r>
            <a:r>
              <a:rPr lang="en-US" sz="2000" b="1" dirty="0" smtClean="0">
                <a:solidFill>
                  <a:srgbClr val="FF0000"/>
                </a:solidFill>
              </a:rPr>
              <a:t>3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人重伤</a:t>
            </a:r>
            <a:r>
              <a:rPr lang="zh-CN" altLang="en-US" sz="2000" b="1" dirty="0" smtClean="0"/>
              <a:t>。</a:t>
            </a:r>
            <a:endParaRPr lang="en-US" altLang="zh-CN" sz="2000" b="1" dirty="0" smtClean="0"/>
          </a:p>
          <a:p>
            <a:pPr>
              <a:lnSpc>
                <a:spcPct val="150000"/>
              </a:lnSpc>
            </a:pPr>
            <a:r>
              <a:rPr lang="zh-CN" altLang="en-US" sz="2000" b="1" dirty="0" smtClean="0"/>
              <a:t>        据调查：事故发生时，上往十里站的</a:t>
            </a:r>
            <a:r>
              <a:rPr lang="en-US" sz="2000" b="1" dirty="0" smtClean="0"/>
              <a:t>2</a:t>
            </a:r>
            <a:r>
              <a:rPr lang="zh-CN" altLang="en-US" sz="2000" b="1" dirty="0" smtClean="0"/>
              <a:t>台信号机显示了错误的信号，</a:t>
            </a:r>
            <a:r>
              <a:rPr lang="zh-CN" altLang="en-US" sz="2000" b="1" dirty="0" smtClean="0">
                <a:solidFill>
                  <a:srgbClr val="0303EB"/>
                </a:solidFill>
              </a:rPr>
              <a:t>信号器本应亮起指示“停止”的红灯，可是却错误显示了指示“前进”的绿灯</a:t>
            </a:r>
            <a:r>
              <a:rPr lang="zh-CN" altLang="en-US" sz="2000" b="1" dirty="0" smtClean="0"/>
              <a:t>，使得列车自动停止装置没有运行，所以导致后面的列车与前车车尾相撞。</a:t>
            </a:r>
            <a:endParaRPr lang="zh-CN" altLang="en-US" sz="2000" b="1" dirty="0"/>
          </a:p>
        </p:txBody>
      </p:sp>
      <p:sp>
        <p:nvSpPr>
          <p:cNvPr id="3" name="矩形 2"/>
          <p:cNvSpPr/>
          <p:nvPr/>
        </p:nvSpPr>
        <p:spPr>
          <a:xfrm>
            <a:off x="1048508" y="31430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案例导入</a:t>
            </a:r>
            <a:endParaRPr lang="zh-CN" altLang="en-US" sz="280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1252" y="1743062"/>
            <a:ext cx="6892691" cy="4500594"/>
          </a:xfrm>
          <a:prstGeom prst="rect">
            <a:avLst/>
          </a:prstGeom>
          <a:solidFill>
            <a:srgbClr val="FFFF00"/>
          </a:solidFill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2.2.3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信号的显示</a:t>
            </a:r>
            <a:endParaRPr lang="zh-CN" alt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477004" y="1528748"/>
            <a:ext cx="5429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  <a:latin typeface="+mn-ea"/>
                <a:sym typeface="Arial" panose="020B0604020202020204" pitchFamily="34" charset="0"/>
              </a:rPr>
              <a:t>4</a:t>
            </a:r>
            <a:r>
              <a:rPr lang="zh-CN" altLang="en-US" sz="2400" b="1" dirty="0" smtClean="0">
                <a:solidFill>
                  <a:srgbClr val="0070C0"/>
                </a:solidFill>
                <a:latin typeface="+mn-ea"/>
                <a:sym typeface="Arial" panose="020B0604020202020204" pitchFamily="34" charset="0"/>
              </a:rPr>
              <a:t>、信号机的设置原则</a:t>
            </a:r>
            <a:endParaRPr lang="zh-CN" altLang="en-US" sz="2400" b="1" dirty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9880" y="2171690"/>
            <a:ext cx="112872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670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rgbClr val="0303EB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dirty="0" smtClean="0">
                <a:solidFill>
                  <a:srgbClr val="0303EB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dirty="0" smtClean="0">
                <a:solidFill>
                  <a:srgbClr val="0303EB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）信号机通常设于行车方向的右侧</a:t>
            </a:r>
            <a:r>
              <a:rPr lang="zh-CN" altLang="en-US" sz="2000" b="1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；如因设备限界、其他建筑物或线路条件等影响信号机的装设时，也可设于线路的左侧。</a:t>
            </a:r>
            <a:endParaRPr lang="zh-CN" altLang="en-US" sz="2000" b="1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Picture 4" descr="d:\360浏~1\360\360se\360se6\USERDA~1\Temp\9BB3C5~1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34193" y="3457574"/>
            <a:ext cx="4922159" cy="2714644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92044" y="3457574"/>
            <a:ext cx="4511976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2.2.3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信号的显示</a:t>
            </a:r>
            <a:endParaRPr lang="zh-CN" alt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477004" y="1600186"/>
            <a:ext cx="5429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  <a:latin typeface="+mn-ea"/>
                <a:sym typeface="Arial" panose="020B0604020202020204" pitchFamily="34" charset="0"/>
              </a:rPr>
              <a:t>4</a:t>
            </a:r>
            <a:r>
              <a:rPr lang="zh-CN" altLang="en-US" sz="2400" b="1" dirty="0" smtClean="0">
                <a:solidFill>
                  <a:srgbClr val="0070C0"/>
                </a:solidFill>
                <a:latin typeface="+mn-ea"/>
                <a:sym typeface="Arial" panose="020B0604020202020204" pitchFamily="34" charset="0"/>
              </a:rPr>
              <a:t>、信号机的设置原则</a:t>
            </a:r>
            <a:endParaRPr lang="zh-CN" altLang="en-US" sz="2400" b="1" dirty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834194" y="2386004"/>
            <a:ext cx="10501386" cy="36762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）在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303EB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每一站台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的正常运行方向都应设置进出站信号机。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）在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303EB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道岔前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都应设置道岔防护信号机。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）在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303EB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防淹门前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都应设置防淹门防护信号机。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）在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303EB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线路的尽头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都应设置阻挡信号机。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303EB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对于反向进路，始终端信号机之间的距离尽量控制在两个区间以内。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0303EB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58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2.2.3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信号的显示</a:t>
            </a:r>
            <a:endParaRPr lang="zh-CN" alt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477004" y="1457310"/>
            <a:ext cx="5429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+mn-ea"/>
                <a:sym typeface="Arial" panose="020B0604020202020204" pitchFamily="34" charset="0"/>
              </a:rPr>
              <a:t>5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sym typeface="Arial" panose="020B0604020202020204" pitchFamily="34" charset="0"/>
              </a:rPr>
              <a:t>、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信号机的命名规则</a:t>
            </a:r>
            <a:endParaRPr lang="zh-CN" altLang="en-US" sz="2400" b="1" dirty="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477136" y="2100252"/>
            <a:ext cx="7786742" cy="944562"/>
            <a:chOff x="928662" y="1857364"/>
            <a:chExt cx="7786742" cy="944562"/>
          </a:xfrm>
        </p:grpSpPr>
        <p:grpSp>
          <p:nvGrpSpPr>
            <p:cNvPr id="8" name="组合 10"/>
            <p:cNvGrpSpPr/>
            <p:nvPr/>
          </p:nvGrpSpPr>
          <p:grpSpPr>
            <a:xfrm>
              <a:off x="2113156" y="1857364"/>
              <a:ext cx="6602248" cy="944562"/>
              <a:chOff x="2571774" y="1190"/>
              <a:chExt cx="4500594" cy="944562"/>
            </a:xfrm>
          </p:grpSpPr>
          <p:sp>
            <p:nvSpPr>
              <p:cNvPr id="12" name="右箭头 11"/>
              <p:cNvSpPr/>
              <p:nvPr/>
            </p:nvSpPr>
            <p:spPr>
              <a:xfrm>
                <a:off x="2571774" y="1190"/>
                <a:ext cx="4500594" cy="944562"/>
              </a:xfrm>
              <a:prstGeom prst="rightArrow">
                <a:avLst>
                  <a:gd name="adj1" fmla="val 75000"/>
                  <a:gd name="adj2" fmla="val 50000"/>
                </a:avLst>
              </a:prstGeom>
              <a:solidFill>
                <a:srgbClr val="8064A2">
                  <a:tint val="40000"/>
                  <a:alpha val="90000"/>
                  <a:hueOff val="0"/>
                  <a:satOff val="0"/>
                  <a:lumOff val="0"/>
                  <a:alphaOff val="0"/>
                </a:srgbClr>
              </a:solidFill>
              <a:ln w="12700" cap="flat" cmpd="sng" algn="ctr">
                <a:solidFill>
                  <a:srgbClr val="8064A2">
                    <a:tint val="40000"/>
                    <a:alpha val="90000"/>
                    <a:hueOff val="0"/>
                    <a:satOff val="0"/>
                    <a:lumOff val="0"/>
                    <a:alphaOff val="0"/>
                  </a:srgbClr>
                </a:solidFill>
                <a:prstDash val="solid"/>
              </a:ln>
              <a:effectLst/>
            </p:spPr>
          </p:sp>
          <p:sp>
            <p:nvSpPr>
              <p:cNvPr id="13" name="右箭头 4"/>
              <p:cNvSpPr/>
              <p:nvPr/>
            </p:nvSpPr>
            <p:spPr>
              <a:xfrm>
                <a:off x="2571774" y="144066"/>
                <a:ext cx="4146383" cy="708422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spcFirstLastPara="0" vert="horz" wrap="square" lIns="15240" tIns="15240" rIns="15240" bIns="15240" numCol="1" spcCol="1270" anchor="t" anchorCtr="0">
                <a:noAutofit/>
              </a:bodyPr>
              <a:lstStyle/>
              <a:p>
                <a:pPr marL="228600" lvl="1" indent="-228600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FontTx/>
                  <a:buChar char="•"/>
                  <a:defRPr/>
                </a:pPr>
                <a:r>
                  <a:rPr lang="zh-CN" altLang="en-US" sz="2400" b="1" dirty="0" smtClean="0">
                    <a:solidFill>
                      <a:srgbClr val="3333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编号共有五位，第一位为字母（</a:t>
                </a:r>
                <a:r>
                  <a:rPr lang="en-US" altLang="zh-CN" sz="2400" b="1" dirty="0" smtClean="0">
                    <a:solidFill>
                      <a:srgbClr val="3333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S</a:t>
                </a:r>
                <a:r>
                  <a:rPr lang="zh-CN" altLang="en-US" sz="2400" b="1" dirty="0" smtClean="0">
                    <a:solidFill>
                      <a:srgbClr val="3333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和</a:t>
                </a:r>
                <a:r>
                  <a:rPr lang="en-US" altLang="zh-CN" sz="2400" b="1" dirty="0" smtClean="0">
                    <a:solidFill>
                      <a:srgbClr val="3333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X</a:t>
                </a:r>
                <a:r>
                  <a:rPr lang="zh-CN" altLang="en-US" sz="2400" b="1" dirty="0" smtClean="0">
                    <a:solidFill>
                      <a:srgbClr val="3333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），后四位为数字。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9" name="组合 12"/>
            <p:cNvGrpSpPr/>
            <p:nvPr/>
          </p:nvGrpSpPr>
          <p:grpSpPr>
            <a:xfrm>
              <a:off x="928662" y="1857364"/>
              <a:ext cx="1184494" cy="944562"/>
              <a:chOff x="428621" y="1190"/>
              <a:chExt cx="2143152" cy="944562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428621" y="1190"/>
                <a:ext cx="2143152" cy="944562"/>
              </a:xfrm>
              <a:prstGeom prst="roundRect">
                <a:avLst/>
              </a:prstGeom>
              <a:solidFill>
                <a:srgbClr val="8064A2">
                  <a:hueOff val="0"/>
                  <a:satOff val="0"/>
                  <a:lumOff val="0"/>
                  <a:alphaOff val="0"/>
                </a:srgbClr>
              </a:solidFill>
              <a:ln w="38100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</a:ln>
              <a:effectLst>
                <a:outerShdw blurRad="38100" dist="25400" dir="5400000" algn="t" rotWithShape="0">
                  <a:srgbClr val="000000">
                    <a:alpha val="50000"/>
                  </a:srgbClr>
                </a:outerShdw>
              </a:effectLst>
            </p:spPr>
          </p:sp>
          <p:sp>
            <p:nvSpPr>
              <p:cNvPr id="11" name="圆角矩形 6"/>
              <p:cNvSpPr/>
              <p:nvPr/>
            </p:nvSpPr>
            <p:spPr>
              <a:xfrm>
                <a:off x="474731" y="47300"/>
                <a:ext cx="2050932" cy="852342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spcFirstLastPara="0" vert="horz" wrap="square" lIns="91440" tIns="45720" rIns="91440" bIns="45720" numCol="1" spcCol="1270" anchor="ctr" anchorCtr="0">
                <a:noAutofit/>
              </a:bodyPr>
              <a:lstStyle/>
              <a:p>
                <a:pPr marL="0" marR="0" lvl="0" indent="0" algn="ctr" defTabSz="106680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+mn-cs"/>
                  </a:rPr>
                  <a:t>（</a:t>
                </a:r>
                <a:r>
                  <a:rPr kumimoji="0" lang="en-US" altLang="zh-CN" sz="2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+mn-cs"/>
                  </a:rPr>
                  <a:t>1</a:t>
                </a:r>
                <a:r>
                  <a:rPr kumimoji="0" lang="zh-CN" altLang="en-US" sz="2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+mn-cs"/>
                  </a:rPr>
                  <a:t>）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1477136" y="3171822"/>
            <a:ext cx="7786742" cy="944562"/>
            <a:chOff x="928662" y="2928934"/>
            <a:chExt cx="7786742" cy="944562"/>
          </a:xfrm>
        </p:grpSpPr>
        <p:grpSp>
          <p:nvGrpSpPr>
            <p:cNvPr id="15" name="组合 13"/>
            <p:cNvGrpSpPr/>
            <p:nvPr/>
          </p:nvGrpSpPr>
          <p:grpSpPr>
            <a:xfrm>
              <a:off x="2113156" y="2928934"/>
              <a:ext cx="6602248" cy="944562"/>
              <a:chOff x="2571774" y="1040209"/>
              <a:chExt cx="4500594" cy="944562"/>
            </a:xfrm>
          </p:grpSpPr>
          <p:sp>
            <p:nvSpPr>
              <p:cNvPr id="19" name="右箭头 18"/>
              <p:cNvSpPr/>
              <p:nvPr/>
            </p:nvSpPr>
            <p:spPr>
              <a:xfrm>
                <a:off x="2571774" y="1040209"/>
                <a:ext cx="4500594" cy="944562"/>
              </a:xfrm>
              <a:prstGeom prst="rightArrow">
                <a:avLst>
                  <a:gd name="adj1" fmla="val 75000"/>
                  <a:gd name="adj2" fmla="val 50000"/>
                </a:avLst>
              </a:prstGeom>
              <a:solidFill>
                <a:srgbClr val="8064A2">
                  <a:tint val="40000"/>
                  <a:alpha val="90000"/>
                  <a:hueOff val="-1315235"/>
                  <a:satOff val="7386"/>
                  <a:lumOff val="469"/>
                  <a:alphaOff val="0"/>
                </a:srgbClr>
              </a:solidFill>
              <a:ln w="12700" cap="flat" cmpd="sng" algn="ctr">
                <a:solidFill>
                  <a:srgbClr val="8064A2">
                    <a:tint val="40000"/>
                    <a:alpha val="90000"/>
                    <a:hueOff val="-1315235"/>
                    <a:satOff val="7386"/>
                    <a:lumOff val="469"/>
                    <a:alphaOff val="0"/>
                  </a:srgbClr>
                </a:solidFill>
                <a:prstDash val="solid"/>
              </a:ln>
              <a:effectLst/>
            </p:spPr>
          </p:sp>
          <p:sp>
            <p:nvSpPr>
              <p:cNvPr id="20" name="右箭头 8"/>
              <p:cNvSpPr/>
              <p:nvPr/>
            </p:nvSpPr>
            <p:spPr>
              <a:xfrm>
                <a:off x="2571774" y="1325961"/>
                <a:ext cx="4146383" cy="524872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spcFirstLastPara="0" vert="horz" wrap="square" lIns="15240" tIns="15240" rIns="15240" bIns="15240" numCol="1" spcCol="1270" anchor="t" anchorCtr="0">
                <a:noAutofit/>
              </a:bodyPr>
              <a:lstStyle/>
              <a:p>
                <a:pPr marL="228600" lvl="1" indent="-22860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FontTx/>
                  <a:buChar char="•"/>
                  <a:defRPr/>
                </a:pPr>
                <a:r>
                  <a:rPr lang="en-US" altLang="zh-CN" sz="2400" b="1" dirty="0" smtClean="0">
                    <a:solidFill>
                      <a:srgbClr val="3333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S</a:t>
                </a:r>
                <a:r>
                  <a:rPr lang="zh-CN" altLang="en-US" sz="2400" b="1" dirty="0" smtClean="0">
                    <a:solidFill>
                      <a:srgbClr val="3333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代表上行方向，</a:t>
                </a:r>
                <a:r>
                  <a:rPr lang="en-US" altLang="zh-CN" sz="2400" b="1" dirty="0" smtClean="0">
                    <a:solidFill>
                      <a:srgbClr val="3333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X</a:t>
                </a:r>
                <a:r>
                  <a:rPr lang="zh-CN" altLang="en-US" sz="2400" b="1" dirty="0" smtClean="0">
                    <a:solidFill>
                      <a:srgbClr val="3333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代表下行方向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6" name="组合 14"/>
            <p:cNvGrpSpPr/>
            <p:nvPr/>
          </p:nvGrpSpPr>
          <p:grpSpPr>
            <a:xfrm>
              <a:off x="928662" y="2928934"/>
              <a:ext cx="1184494" cy="944562"/>
              <a:chOff x="428621" y="1040209"/>
              <a:chExt cx="2143152" cy="944562"/>
            </a:xfrm>
          </p:grpSpPr>
          <p:sp>
            <p:nvSpPr>
              <p:cNvPr id="17" name="圆角矩形 16"/>
              <p:cNvSpPr/>
              <p:nvPr/>
            </p:nvSpPr>
            <p:spPr>
              <a:xfrm>
                <a:off x="428621" y="1040209"/>
                <a:ext cx="2143152" cy="944562"/>
              </a:xfrm>
              <a:prstGeom prst="roundRect">
                <a:avLst/>
              </a:prstGeom>
              <a:solidFill>
                <a:srgbClr val="8064A2">
                  <a:hueOff val="-1488257"/>
                  <a:satOff val="8966"/>
                  <a:lumOff val="719"/>
                  <a:alphaOff val="0"/>
                </a:srgbClr>
              </a:solidFill>
              <a:ln w="38100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</a:ln>
              <a:effectLst>
                <a:outerShdw blurRad="38100" dist="25400" dir="5400000" algn="t" rotWithShape="0">
                  <a:srgbClr val="000000">
                    <a:alpha val="50000"/>
                  </a:srgbClr>
                </a:outerShdw>
              </a:effectLst>
            </p:spPr>
          </p:sp>
          <p:sp>
            <p:nvSpPr>
              <p:cNvPr id="18" name="圆角矩形 10"/>
              <p:cNvSpPr/>
              <p:nvPr/>
            </p:nvSpPr>
            <p:spPr>
              <a:xfrm>
                <a:off x="664552" y="1086319"/>
                <a:ext cx="1662281" cy="852342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spcFirstLastPara="0" vert="horz" wrap="square" lIns="91440" tIns="45720" rIns="91440" bIns="45720" numCol="1" spcCol="1270" anchor="ctr" anchorCtr="0">
                <a:noAutofit/>
              </a:bodyPr>
              <a:lstStyle/>
              <a:p>
                <a:pPr marL="0" marR="0" lvl="0" indent="0" algn="ctr" defTabSz="106680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+mn-cs"/>
                  </a:rPr>
                  <a:t>（</a:t>
                </a:r>
                <a:r>
                  <a:rPr kumimoji="0" lang="en-US" altLang="zh-CN" sz="2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+mn-cs"/>
                  </a:rPr>
                  <a:t>2</a:t>
                </a:r>
                <a:r>
                  <a:rPr kumimoji="0" lang="zh-CN" altLang="en-US" sz="2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+mn-cs"/>
                  </a:rPr>
                  <a:t>）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1477136" y="4243392"/>
            <a:ext cx="7786742" cy="944562"/>
            <a:chOff x="928662" y="4000504"/>
            <a:chExt cx="7786742" cy="944562"/>
          </a:xfrm>
        </p:grpSpPr>
        <p:grpSp>
          <p:nvGrpSpPr>
            <p:cNvPr id="22" name="组合 15"/>
            <p:cNvGrpSpPr/>
            <p:nvPr/>
          </p:nvGrpSpPr>
          <p:grpSpPr>
            <a:xfrm>
              <a:off x="2113156" y="4000504"/>
              <a:ext cx="6602248" cy="944562"/>
              <a:chOff x="2571774" y="2079228"/>
              <a:chExt cx="4500594" cy="944562"/>
            </a:xfrm>
          </p:grpSpPr>
          <p:sp>
            <p:nvSpPr>
              <p:cNvPr id="26" name="右箭头 25"/>
              <p:cNvSpPr/>
              <p:nvPr/>
            </p:nvSpPr>
            <p:spPr>
              <a:xfrm>
                <a:off x="2571774" y="2079228"/>
                <a:ext cx="4500594" cy="944562"/>
              </a:xfrm>
              <a:prstGeom prst="rightArrow">
                <a:avLst>
                  <a:gd name="adj1" fmla="val 75000"/>
                  <a:gd name="adj2" fmla="val 50000"/>
                </a:avLst>
              </a:prstGeom>
              <a:solidFill>
                <a:srgbClr val="8064A2">
                  <a:tint val="40000"/>
                  <a:alpha val="90000"/>
                  <a:hueOff val="-2630471"/>
                  <a:satOff val="14771"/>
                  <a:lumOff val="939"/>
                  <a:alphaOff val="0"/>
                </a:srgbClr>
              </a:solidFill>
              <a:ln w="12700" cap="flat" cmpd="sng" algn="ctr">
                <a:solidFill>
                  <a:srgbClr val="8064A2">
                    <a:tint val="40000"/>
                    <a:alpha val="90000"/>
                    <a:hueOff val="-2630471"/>
                    <a:satOff val="14771"/>
                    <a:lumOff val="939"/>
                    <a:alphaOff val="0"/>
                  </a:srgbClr>
                </a:solidFill>
                <a:prstDash val="solid"/>
              </a:ln>
              <a:effectLst/>
            </p:spPr>
          </p:sp>
          <p:sp>
            <p:nvSpPr>
              <p:cNvPr id="27" name="右箭头 12"/>
              <p:cNvSpPr/>
              <p:nvPr/>
            </p:nvSpPr>
            <p:spPr>
              <a:xfrm>
                <a:off x="2571774" y="2411612"/>
                <a:ext cx="4146383" cy="524872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spcFirstLastPara="0" vert="horz" wrap="square" lIns="15240" tIns="15240" rIns="15240" bIns="15240" numCol="1" spcCol="1270" anchor="t" anchorCtr="0">
                <a:noAutofit/>
              </a:bodyPr>
              <a:lstStyle/>
              <a:p>
                <a:pPr marL="228600" lvl="1" indent="-22860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FontTx/>
                  <a:buChar char="•"/>
                  <a:defRPr/>
                </a:pPr>
                <a:r>
                  <a:rPr lang="zh-CN" altLang="en-US" sz="2400" b="1" dirty="0" smtClean="0">
                    <a:solidFill>
                      <a:srgbClr val="3333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第二三位为数字，代表车站编号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3" name="组合 16"/>
            <p:cNvGrpSpPr/>
            <p:nvPr/>
          </p:nvGrpSpPr>
          <p:grpSpPr>
            <a:xfrm>
              <a:off x="928662" y="4000504"/>
              <a:ext cx="1184494" cy="944562"/>
              <a:chOff x="428621" y="2079228"/>
              <a:chExt cx="2143152" cy="944562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428621" y="2079228"/>
                <a:ext cx="2143152" cy="944562"/>
              </a:xfrm>
              <a:prstGeom prst="roundRect">
                <a:avLst/>
              </a:prstGeom>
              <a:solidFill>
                <a:srgbClr val="8064A2">
                  <a:hueOff val="-2976513"/>
                  <a:satOff val="17933"/>
                  <a:lumOff val="1437"/>
                  <a:alphaOff val="0"/>
                </a:srgbClr>
              </a:solidFill>
              <a:ln w="38100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</a:ln>
              <a:effectLst>
                <a:outerShdw blurRad="38100" dist="25400" dir="5400000" algn="t" rotWithShape="0">
                  <a:srgbClr val="000000">
                    <a:alpha val="50000"/>
                  </a:srgbClr>
                </a:outerShdw>
              </a:effectLst>
            </p:spPr>
          </p:sp>
          <p:sp>
            <p:nvSpPr>
              <p:cNvPr id="25" name="圆角矩形 14"/>
              <p:cNvSpPr/>
              <p:nvPr/>
            </p:nvSpPr>
            <p:spPr>
              <a:xfrm>
                <a:off x="474731" y="2125338"/>
                <a:ext cx="2050932" cy="852342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spcFirstLastPara="0" vert="horz" wrap="square" lIns="91440" tIns="45720" rIns="91440" bIns="45720" numCol="1" spcCol="1270" anchor="ctr" anchorCtr="0">
                <a:noAutofit/>
              </a:bodyPr>
              <a:lstStyle/>
              <a:p>
                <a:pPr marL="0" marR="0" lvl="0" indent="0" algn="ctr" defTabSz="106680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+mn-cs"/>
                  </a:rPr>
                  <a:t>（</a:t>
                </a:r>
                <a:r>
                  <a:rPr kumimoji="0" lang="en-US" altLang="zh-CN" sz="2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+mn-cs"/>
                  </a:rPr>
                  <a:t>3</a:t>
                </a:r>
                <a:r>
                  <a:rPr kumimoji="0" lang="zh-CN" altLang="en-US" sz="2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+mn-cs"/>
                  </a:rPr>
                  <a:t>）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1477136" y="5307813"/>
            <a:ext cx="7786742" cy="1007281"/>
            <a:chOff x="928662" y="5064925"/>
            <a:chExt cx="7786742" cy="1007281"/>
          </a:xfrm>
        </p:grpSpPr>
        <p:grpSp>
          <p:nvGrpSpPr>
            <p:cNvPr id="29" name="组合 17"/>
            <p:cNvGrpSpPr/>
            <p:nvPr/>
          </p:nvGrpSpPr>
          <p:grpSpPr>
            <a:xfrm>
              <a:off x="2113156" y="5127644"/>
              <a:ext cx="6602248" cy="944562"/>
              <a:chOff x="2571774" y="3118246"/>
              <a:chExt cx="4500594" cy="944562"/>
            </a:xfrm>
          </p:grpSpPr>
          <p:sp>
            <p:nvSpPr>
              <p:cNvPr id="33" name="右箭头 32"/>
              <p:cNvSpPr/>
              <p:nvPr/>
            </p:nvSpPr>
            <p:spPr>
              <a:xfrm>
                <a:off x="2571774" y="3118246"/>
                <a:ext cx="4500594" cy="944562"/>
              </a:xfrm>
              <a:prstGeom prst="rightArrow">
                <a:avLst>
                  <a:gd name="adj1" fmla="val 75000"/>
                  <a:gd name="adj2" fmla="val 50000"/>
                </a:avLst>
              </a:prstGeom>
              <a:solidFill>
                <a:srgbClr val="8064A2">
                  <a:tint val="40000"/>
                  <a:alpha val="90000"/>
                  <a:hueOff val="-3945706"/>
                  <a:satOff val="22157"/>
                  <a:lumOff val="1408"/>
                  <a:alphaOff val="0"/>
                </a:srgbClr>
              </a:solidFill>
              <a:ln w="12700" cap="flat" cmpd="sng" algn="ctr">
                <a:solidFill>
                  <a:srgbClr val="8064A2">
                    <a:tint val="40000"/>
                    <a:alpha val="90000"/>
                    <a:hueOff val="-3945706"/>
                    <a:satOff val="22157"/>
                    <a:lumOff val="1408"/>
                    <a:alphaOff val="0"/>
                  </a:srgbClr>
                </a:solidFill>
                <a:prstDash val="solid"/>
              </a:ln>
              <a:effectLst/>
            </p:spPr>
          </p:sp>
          <p:sp>
            <p:nvSpPr>
              <p:cNvPr id="34" name="右箭头 16"/>
              <p:cNvSpPr/>
              <p:nvPr/>
            </p:nvSpPr>
            <p:spPr>
              <a:xfrm>
                <a:off x="2571774" y="3236316"/>
                <a:ext cx="4146383" cy="708422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spcFirstLastPara="0" vert="horz" wrap="square" lIns="15240" tIns="15240" rIns="15240" bIns="15240" numCol="1" spcCol="1270" anchor="ctr" anchorCtr="0">
                <a:noAutofit/>
              </a:bodyPr>
              <a:lstStyle/>
              <a:p>
                <a:pPr marL="228600" lvl="1" indent="-228600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FontTx/>
                  <a:buChar char="•"/>
                  <a:defRPr/>
                </a:pPr>
                <a:r>
                  <a:rPr lang="zh-CN" altLang="en-US" sz="2400" b="1" dirty="0" smtClean="0">
                    <a:solidFill>
                      <a:srgbClr val="3333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第四五位为数字，代表设备编号，单数为站台上行区域设备，双数为站台下行区域设备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0" name="组合 18"/>
            <p:cNvGrpSpPr/>
            <p:nvPr/>
          </p:nvGrpSpPr>
          <p:grpSpPr>
            <a:xfrm>
              <a:off x="928662" y="5064925"/>
              <a:ext cx="1184494" cy="944562"/>
              <a:chOff x="428621" y="3055527"/>
              <a:chExt cx="2143152" cy="944562"/>
            </a:xfrm>
          </p:grpSpPr>
          <p:sp>
            <p:nvSpPr>
              <p:cNvPr id="31" name="圆角矩形 30"/>
              <p:cNvSpPr/>
              <p:nvPr/>
            </p:nvSpPr>
            <p:spPr>
              <a:xfrm>
                <a:off x="428621" y="3055527"/>
                <a:ext cx="2143152" cy="944562"/>
              </a:xfrm>
              <a:prstGeom prst="roundRect">
                <a:avLst/>
              </a:prstGeom>
              <a:solidFill>
                <a:srgbClr val="8064A2">
                  <a:hueOff val="-4464770"/>
                  <a:satOff val="26899"/>
                  <a:lumOff val="2156"/>
                  <a:alphaOff val="0"/>
                </a:srgbClr>
              </a:solidFill>
              <a:ln w="38100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</a:ln>
              <a:effectLst>
                <a:outerShdw blurRad="38100" dist="25400" dir="5400000" algn="t" rotWithShape="0">
                  <a:srgbClr val="000000">
                    <a:alpha val="50000"/>
                  </a:srgbClr>
                </a:outerShdw>
              </a:effectLst>
            </p:spPr>
          </p:sp>
          <p:sp>
            <p:nvSpPr>
              <p:cNvPr id="32" name="圆角矩形 18"/>
              <p:cNvSpPr/>
              <p:nvPr/>
            </p:nvSpPr>
            <p:spPr>
              <a:xfrm>
                <a:off x="474731" y="3101637"/>
                <a:ext cx="2050932" cy="852342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spcFirstLastPara="0" vert="horz" wrap="square" lIns="91440" tIns="45720" rIns="91440" bIns="45720" numCol="1" spcCol="1270" anchor="ctr" anchorCtr="0">
                <a:noAutofit/>
              </a:bodyPr>
              <a:lstStyle/>
              <a:p>
                <a:pPr marL="0" marR="0" lvl="0" indent="0" algn="ctr" defTabSz="106680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+mn-cs"/>
                  </a:rPr>
                  <a:t>（</a:t>
                </a:r>
                <a:r>
                  <a:rPr kumimoji="0" lang="en-US" altLang="zh-CN" sz="2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+mn-cs"/>
                  </a:rPr>
                  <a:t>4</a:t>
                </a:r>
                <a:r>
                  <a:rPr kumimoji="0" lang="zh-CN" altLang="en-US" sz="2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+mn-cs"/>
                  </a:rPr>
                  <a:t>）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905632" y="2171690"/>
            <a:ext cx="10715700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kern="0" dirty="0" smtClean="0">
                <a:solidFill>
                  <a:srgbClr val="3333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信号机设备编号按照列车到达方向顺序从小到大进行编号，离站台最远的设备编号为第一个。</a:t>
            </a:r>
            <a:endParaRPr lang="zh-CN" altLang="en-US" sz="2400" b="1" kern="0" dirty="0" smtClean="0">
              <a:solidFill>
                <a:srgbClr val="333399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477268" y="3288439"/>
            <a:ext cx="1857389" cy="714380"/>
            <a:chOff x="571472" y="2857496"/>
            <a:chExt cx="2311867" cy="874112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燕尾形 13"/>
            <p:cNvSpPr/>
            <p:nvPr/>
          </p:nvSpPr>
          <p:spPr>
            <a:xfrm>
              <a:off x="571472" y="2857496"/>
              <a:ext cx="2311867" cy="781870"/>
            </a:xfrm>
            <a:prstGeom prst="foldedCorner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90500" h="38100"/>
            </a:sp3d>
          </p:spPr>
        </p:sp>
        <p:sp>
          <p:nvSpPr>
            <p:cNvPr id="5" name="燕尾形 4"/>
            <p:cNvSpPr/>
            <p:nvPr/>
          </p:nvSpPr>
          <p:spPr>
            <a:xfrm>
              <a:off x="810630" y="2949738"/>
              <a:ext cx="1831188" cy="781870"/>
            </a:xfrm>
            <a:prstGeom prst="foldedCorner">
              <a:avLst/>
            </a:prstGeom>
            <a:no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txBody>
            <a:bodyPr spcFirstLastPara="0" vert="horz" wrap="square" lIns="96012" tIns="32004" rIns="32004" bIns="32004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kumimoji="0" lang="en-US" altLang="zh-CN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Perpetua" panose="02020502060401020303"/>
                  <a:ea typeface="宋体" panose="02010600030101010101" pitchFamily="2" charset="-122"/>
                  <a:cs typeface="+mn-cs"/>
                </a:rPr>
                <a:t>01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Perpetua" panose="02020502060401020303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477267" y="4149643"/>
            <a:ext cx="1857389" cy="710432"/>
            <a:chOff x="571472" y="2857496"/>
            <a:chExt cx="2311867" cy="869281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7" name="燕尾形 13"/>
            <p:cNvSpPr/>
            <p:nvPr/>
          </p:nvSpPr>
          <p:spPr>
            <a:xfrm>
              <a:off x="571472" y="2857496"/>
              <a:ext cx="2311867" cy="781870"/>
            </a:xfrm>
            <a:prstGeom prst="foldedCorner">
              <a:avLst/>
            </a:prstGeom>
            <a:solidFill>
              <a:srgbClr val="FF9900"/>
            </a:solidFill>
            <a:ln w="12700" cap="flat" cmpd="sng" algn="ctr">
              <a:noFill/>
              <a:prstDash val="solid"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90500" h="38100"/>
            </a:sp3d>
          </p:spPr>
        </p:sp>
        <p:sp>
          <p:nvSpPr>
            <p:cNvPr id="8" name="燕尾形 4"/>
            <p:cNvSpPr/>
            <p:nvPr/>
          </p:nvSpPr>
          <p:spPr>
            <a:xfrm>
              <a:off x="890349" y="2944907"/>
              <a:ext cx="1671749" cy="781870"/>
            </a:xfrm>
            <a:prstGeom prst="foldedCorner">
              <a:avLst/>
            </a:prstGeom>
            <a:no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txBody>
            <a:bodyPr spcFirstLastPara="0" vert="horz" wrap="square" lIns="96012" tIns="32004" rIns="32004" bIns="32004" numCol="1" spcCol="1270" anchor="ctr" anchorCtr="0">
              <a:noAutofit/>
            </a:bodyPr>
            <a:lstStyle/>
            <a:p>
              <a:pPr marL="0" marR="0" lvl="0" indent="0" algn="ctr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Perpetua" panose="02020502060401020303"/>
                  <a:ea typeface="宋体" panose="02010600030101010101" pitchFamily="2" charset="-122"/>
                  <a:cs typeface="+mn-cs"/>
                </a:rPr>
                <a:t>02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Perpetua" panose="02020502060401020303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" name="燕尾形 8"/>
          <p:cNvSpPr/>
          <p:nvPr/>
        </p:nvSpPr>
        <p:spPr>
          <a:xfrm>
            <a:off x="4977598" y="3431315"/>
            <a:ext cx="357190" cy="357190"/>
          </a:xfrm>
          <a:prstGeom prst="chevron">
            <a:avLst/>
          </a:prstGeom>
          <a:solidFill>
            <a:srgbClr val="FFC000"/>
          </a:solidFill>
          <a:ln w="127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63415" y="3398278"/>
            <a:ext cx="4071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上行区域设备且离站台最远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333399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4977598" y="4288571"/>
            <a:ext cx="357190" cy="357190"/>
          </a:xfrm>
          <a:prstGeom prst="chevron">
            <a:avLst/>
          </a:prstGeom>
          <a:solidFill>
            <a:srgbClr val="FFC000"/>
          </a:solidFill>
          <a:ln w="127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91976" y="4255534"/>
            <a:ext cx="4071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2400" b="1" kern="0" dirty="0" smtClean="0">
                <a:solidFill>
                  <a:srgbClr val="3333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下行区域设备且离站台最远</a:t>
            </a:r>
            <a:endParaRPr lang="zh-CN" altLang="en-US" sz="2400" b="1" kern="0" dirty="0">
              <a:solidFill>
                <a:srgbClr val="333399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1977201" y="5327104"/>
            <a:ext cx="821537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kern="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Eg</a:t>
            </a:r>
            <a:r>
              <a:rPr lang="en-US" altLang="zh-CN" sz="2400" b="1" kern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kern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信号机编号</a:t>
            </a:r>
            <a:r>
              <a:rPr lang="en-US" altLang="zh-CN" sz="2800" b="1" kern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X0502</a:t>
            </a:r>
            <a:endParaRPr lang="zh-CN" altLang="en-US" sz="2800" b="1" kern="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1977201" y="5931645"/>
            <a:ext cx="821537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kern="0" dirty="0" smtClean="0">
                <a:solidFill>
                  <a:srgbClr val="333399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第五个车站下行区域的第一个信号机，方向为下行方向。</a:t>
            </a:r>
            <a:endParaRPr lang="zh-CN" altLang="en-US" sz="2400" b="1" kern="0" dirty="0" smtClean="0">
              <a:solidFill>
                <a:srgbClr val="333399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48508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2.2.3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信号的显示</a:t>
            </a:r>
            <a:endParaRPr lang="zh-CN" altLang="en-US" sz="2800" dirty="0"/>
          </a:p>
        </p:txBody>
      </p:sp>
      <p:sp>
        <p:nvSpPr>
          <p:cNvPr id="17" name="TextBox 16"/>
          <p:cNvSpPr txBox="1"/>
          <p:nvPr/>
        </p:nvSpPr>
        <p:spPr>
          <a:xfrm>
            <a:off x="477004" y="1528748"/>
            <a:ext cx="5429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+mn-ea"/>
                <a:sym typeface="Arial" panose="020B0604020202020204" pitchFamily="34" charset="0"/>
              </a:rPr>
              <a:t>5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sym typeface="Arial" panose="020B0604020202020204" pitchFamily="34" charset="0"/>
              </a:rPr>
              <a:t>、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信号机的命名规则</a:t>
            </a:r>
            <a:endParaRPr lang="zh-CN" altLang="en-US" sz="24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 animBg="1"/>
      <p:bldP spid="12" grpId="0"/>
      <p:bldP spid="13" grpId="0"/>
      <p:bldP spid="1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2405521" y="3027732"/>
            <a:ext cx="1214446" cy="3090929"/>
            <a:chOff x="2112135" y="2073499"/>
            <a:chExt cx="850006" cy="3090929"/>
          </a:xfrm>
        </p:grpSpPr>
        <p:sp>
          <p:nvSpPr>
            <p:cNvPr id="56" name="任意多边形 55"/>
            <p:cNvSpPr/>
            <p:nvPr/>
          </p:nvSpPr>
          <p:spPr>
            <a:xfrm>
              <a:off x="2498501" y="2073499"/>
              <a:ext cx="425003" cy="3090929"/>
            </a:xfrm>
            <a:custGeom>
              <a:avLst/>
              <a:gdLst>
                <a:gd name="connsiteX0" fmla="*/ 399245 w 425003"/>
                <a:gd name="connsiteY0" fmla="*/ 0 h 3090929"/>
                <a:gd name="connsiteX1" fmla="*/ 0 w 425003"/>
                <a:gd name="connsiteY1" fmla="*/ 0 h 3090929"/>
                <a:gd name="connsiteX2" fmla="*/ 0 w 425003"/>
                <a:gd name="connsiteY2" fmla="*/ 3090929 h 3090929"/>
                <a:gd name="connsiteX3" fmla="*/ 425003 w 425003"/>
                <a:gd name="connsiteY3" fmla="*/ 3090929 h 3090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003" h="3090929">
                  <a:moveTo>
                    <a:pt x="399245" y="0"/>
                  </a:moveTo>
                  <a:lnTo>
                    <a:pt x="0" y="0"/>
                  </a:lnTo>
                  <a:lnTo>
                    <a:pt x="0" y="3090929"/>
                  </a:lnTo>
                  <a:lnTo>
                    <a:pt x="425003" y="3090929"/>
                  </a:lnTo>
                </a:path>
              </a:pathLst>
            </a:cu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2498501" y="2588654"/>
              <a:ext cx="437882" cy="0"/>
            </a:xfrm>
            <a:custGeom>
              <a:avLst/>
              <a:gdLst>
                <a:gd name="connsiteX0" fmla="*/ 0 w 437882"/>
                <a:gd name="connsiteY0" fmla="*/ 0 h 0"/>
                <a:gd name="connsiteX1" fmla="*/ 437882 w 437882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7882">
                  <a:moveTo>
                    <a:pt x="0" y="0"/>
                  </a:moveTo>
                  <a:lnTo>
                    <a:pt x="437882" y="0"/>
                  </a:lnTo>
                </a:path>
              </a:pathLst>
            </a:cu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2511380" y="3078051"/>
              <a:ext cx="412124" cy="0"/>
            </a:xfrm>
            <a:custGeom>
              <a:avLst/>
              <a:gdLst>
                <a:gd name="connsiteX0" fmla="*/ 0 w 412124"/>
                <a:gd name="connsiteY0" fmla="*/ 0 h 0"/>
                <a:gd name="connsiteX1" fmla="*/ 412124 w 412124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2124">
                  <a:moveTo>
                    <a:pt x="0" y="0"/>
                  </a:moveTo>
                  <a:lnTo>
                    <a:pt x="412124" y="0"/>
                  </a:lnTo>
                </a:path>
              </a:pathLst>
            </a:cu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2511380" y="3580327"/>
              <a:ext cx="450761" cy="0"/>
            </a:xfrm>
            <a:custGeom>
              <a:avLst/>
              <a:gdLst>
                <a:gd name="connsiteX0" fmla="*/ 0 w 450761"/>
                <a:gd name="connsiteY0" fmla="*/ 0 h 0"/>
                <a:gd name="connsiteX1" fmla="*/ 450761 w 4507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0761">
                  <a:moveTo>
                    <a:pt x="0" y="0"/>
                  </a:moveTo>
                  <a:lnTo>
                    <a:pt x="450761" y="0"/>
                  </a:lnTo>
                </a:path>
              </a:pathLst>
            </a:cu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>
              <a:off x="2498501" y="4146997"/>
              <a:ext cx="425003" cy="0"/>
            </a:xfrm>
            <a:custGeom>
              <a:avLst/>
              <a:gdLst>
                <a:gd name="connsiteX0" fmla="*/ 0 w 425003"/>
                <a:gd name="connsiteY0" fmla="*/ 0 h 0"/>
                <a:gd name="connsiteX1" fmla="*/ 425003 w 425003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5003">
                  <a:moveTo>
                    <a:pt x="0" y="0"/>
                  </a:moveTo>
                  <a:lnTo>
                    <a:pt x="425003" y="0"/>
                  </a:lnTo>
                </a:path>
              </a:pathLst>
            </a:cu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2498501" y="4649273"/>
              <a:ext cx="437882" cy="0"/>
            </a:xfrm>
            <a:custGeom>
              <a:avLst/>
              <a:gdLst>
                <a:gd name="connsiteX0" fmla="*/ 0 w 437882"/>
                <a:gd name="connsiteY0" fmla="*/ 0 h 0"/>
                <a:gd name="connsiteX1" fmla="*/ 437882 w 437882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7882">
                  <a:moveTo>
                    <a:pt x="0" y="0"/>
                  </a:moveTo>
                  <a:lnTo>
                    <a:pt x="437882" y="0"/>
                  </a:lnTo>
                </a:path>
              </a:pathLst>
            </a:cu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2112135" y="3464417"/>
              <a:ext cx="399245" cy="0"/>
            </a:xfrm>
            <a:custGeom>
              <a:avLst/>
              <a:gdLst>
                <a:gd name="connsiteX0" fmla="*/ 0 w 399245"/>
                <a:gd name="connsiteY0" fmla="*/ 0 h 0"/>
                <a:gd name="connsiteX1" fmla="*/ 399245 w 39924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9245">
                  <a:moveTo>
                    <a:pt x="0" y="0"/>
                  </a:moveTo>
                  <a:lnTo>
                    <a:pt x="399245" y="0"/>
                  </a:lnTo>
                </a:path>
              </a:pathLst>
            </a:cu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477004" y="1385872"/>
            <a:ext cx="2261391" cy="494945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6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、信号机类型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组合 25"/>
          <p:cNvGrpSpPr/>
          <p:nvPr/>
        </p:nvGrpSpPr>
        <p:grpSpPr>
          <a:xfrm>
            <a:off x="1905455" y="3813550"/>
            <a:ext cx="571504" cy="1071570"/>
            <a:chOff x="3556017" y="1905476"/>
            <a:chExt cx="793749" cy="396874"/>
          </a:xfrm>
          <a:solidFill>
            <a:srgbClr val="FFC000"/>
          </a:solidFill>
        </p:grpSpPr>
        <p:sp>
          <p:nvSpPr>
            <p:cNvPr id="7" name="圆角矩形 6"/>
            <p:cNvSpPr/>
            <p:nvPr/>
          </p:nvSpPr>
          <p:spPr>
            <a:xfrm>
              <a:off x="3556017" y="1905476"/>
              <a:ext cx="793749" cy="396874"/>
            </a:xfrm>
            <a:prstGeom prst="roundRect">
              <a:avLst>
                <a:gd name="adj" fmla="val 10000"/>
              </a:avLst>
            </a:prstGeom>
            <a:grpFill/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8" name="圆角矩形 14"/>
            <p:cNvSpPr/>
            <p:nvPr/>
          </p:nvSpPr>
          <p:spPr>
            <a:xfrm>
              <a:off x="3567641" y="1917100"/>
              <a:ext cx="770501" cy="37362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b="1" kern="1200" dirty="0" smtClean="0">
                  <a:solidFill>
                    <a:schemeClr val="tx1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正线</a:t>
              </a:r>
              <a:endParaRPr lang="zh-CN" altLang="en-US" sz="2400" b="1" kern="1200" dirty="0">
                <a:solidFill>
                  <a:schemeClr val="tx1"/>
                </a:solidFill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35"/>
          <p:cNvGrpSpPr/>
          <p:nvPr/>
        </p:nvGrpSpPr>
        <p:grpSpPr>
          <a:xfrm>
            <a:off x="7048991" y="3813550"/>
            <a:ext cx="571504" cy="1357322"/>
            <a:chOff x="3556017" y="3274695"/>
            <a:chExt cx="793749" cy="396874"/>
          </a:xfrm>
        </p:grpSpPr>
        <p:sp>
          <p:nvSpPr>
            <p:cNvPr id="12" name="圆角矩形 11"/>
            <p:cNvSpPr/>
            <p:nvPr/>
          </p:nvSpPr>
          <p:spPr>
            <a:xfrm>
              <a:off x="3556017" y="3274695"/>
              <a:ext cx="793749" cy="396874"/>
            </a:xfrm>
            <a:prstGeom prst="roundRect">
              <a:avLst>
                <a:gd name="adj" fmla="val 10000"/>
              </a:avLst>
            </a:prstGeom>
            <a:solidFill>
              <a:srgbClr val="9BBB59">
                <a:hueOff val="0"/>
                <a:satOff val="0"/>
                <a:lumOff val="0"/>
                <a:alphaOff val="0"/>
              </a:srgbClr>
            </a:solidFill>
            <a:ln w="28575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3" name="圆角矩形 34"/>
            <p:cNvSpPr/>
            <p:nvPr/>
          </p:nvSpPr>
          <p:spPr>
            <a:xfrm>
              <a:off x="3567641" y="3286319"/>
              <a:ext cx="770501" cy="373626"/>
            </a:xfrm>
            <a:prstGeom prst="rect">
              <a:avLst/>
            </a:prstGeom>
            <a:ln w="28575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b="1" kern="1200" dirty="0" smtClean="0">
                  <a:solidFill>
                    <a:schemeClr val="tx1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车辆段</a:t>
              </a:r>
              <a:endParaRPr lang="zh-CN" altLang="en-US" sz="2400" b="1" kern="1200" dirty="0">
                <a:solidFill>
                  <a:schemeClr val="tx1"/>
                </a:solidFill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组合 33"/>
          <p:cNvGrpSpPr/>
          <p:nvPr/>
        </p:nvGrpSpPr>
        <p:grpSpPr>
          <a:xfrm>
            <a:off x="3477091" y="5885252"/>
            <a:ext cx="2566482" cy="396874"/>
            <a:chOff x="4667267" y="2590085"/>
            <a:chExt cx="793749" cy="396874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32" name="圆角矩形 31"/>
            <p:cNvSpPr/>
            <p:nvPr/>
          </p:nvSpPr>
          <p:spPr>
            <a:xfrm>
              <a:off x="4667267" y="2590085"/>
              <a:ext cx="793749" cy="396874"/>
            </a:xfrm>
            <a:prstGeom prst="roundRect">
              <a:avLst>
                <a:gd name="adj" fmla="val 10000"/>
              </a:avLst>
            </a:prstGeom>
            <a:grpFill/>
            <a:ln w="12700" cap="flat" cmpd="sng" algn="ctr">
              <a:solidFill>
                <a:srgbClr val="F1F1F1"/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33" name="圆角矩形 30"/>
            <p:cNvSpPr/>
            <p:nvPr/>
          </p:nvSpPr>
          <p:spPr>
            <a:xfrm>
              <a:off x="4678891" y="2601709"/>
              <a:ext cx="770501" cy="373626"/>
            </a:xfrm>
            <a:prstGeom prst="rect">
              <a:avLst/>
            </a:prstGeom>
            <a:grpFill/>
            <a:ln>
              <a:solidFill>
                <a:srgbClr val="F1F1F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b="1" kern="1200" dirty="0" smtClean="0">
                  <a:solidFill>
                    <a:schemeClr val="tx1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进段信号机</a:t>
              </a:r>
              <a:endParaRPr lang="zh-CN" altLang="en-US" sz="2400" b="1" kern="1200" dirty="0">
                <a:solidFill>
                  <a:schemeClr val="tx1"/>
                </a:solidFill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5" name="组合 37"/>
          <p:cNvGrpSpPr/>
          <p:nvPr/>
        </p:nvGrpSpPr>
        <p:grpSpPr>
          <a:xfrm>
            <a:off x="8191999" y="3384922"/>
            <a:ext cx="2566482" cy="396874"/>
            <a:chOff x="4667267" y="3046491"/>
            <a:chExt cx="793749" cy="396874"/>
          </a:xfrm>
        </p:grpSpPr>
        <p:sp>
          <p:nvSpPr>
            <p:cNvPr id="37" name="圆角矩形 36"/>
            <p:cNvSpPr/>
            <p:nvPr/>
          </p:nvSpPr>
          <p:spPr>
            <a:xfrm>
              <a:off x="4667267" y="3046491"/>
              <a:ext cx="793749" cy="396874"/>
            </a:xfrm>
            <a:prstGeom prst="roundRect">
              <a:avLst>
                <a:gd name="adj" fmla="val 10000"/>
              </a:avLst>
            </a:prstGeom>
            <a:solidFill>
              <a:srgbClr val="8064A2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38" name="圆角矩形 38"/>
            <p:cNvSpPr/>
            <p:nvPr/>
          </p:nvSpPr>
          <p:spPr>
            <a:xfrm>
              <a:off x="4678891" y="3058115"/>
              <a:ext cx="770501" cy="37362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b="1" kern="1200" dirty="0" smtClean="0">
                  <a:solidFill>
                    <a:sysClr val="window" lastClr="FFFFFF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列车信号机</a:t>
              </a:r>
              <a:endParaRPr lang="zh-CN" altLang="en-US" sz="2400" b="1" kern="1200" dirty="0">
                <a:solidFill>
                  <a:sysClr val="window" lastClr="FFFFFF"/>
                </a:solidFill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191999" y="5099434"/>
            <a:ext cx="2566482" cy="396874"/>
            <a:chOff x="4667267" y="3502898"/>
            <a:chExt cx="793749" cy="396874"/>
          </a:xfrm>
        </p:grpSpPr>
        <p:sp>
          <p:nvSpPr>
            <p:cNvPr id="42" name="圆角矩形 41"/>
            <p:cNvSpPr/>
            <p:nvPr/>
          </p:nvSpPr>
          <p:spPr>
            <a:xfrm>
              <a:off x="4667267" y="3502898"/>
              <a:ext cx="793749" cy="396874"/>
            </a:xfrm>
            <a:prstGeom prst="roundRect">
              <a:avLst>
                <a:gd name="adj" fmla="val 10000"/>
              </a:avLst>
            </a:prstGeom>
            <a:solidFill>
              <a:srgbClr val="8064A2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43" name="圆角矩形 42"/>
            <p:cNvSpPr/>
            <p:nvPr/>
          </p:nvSpPr>
          <p:spPr>
            <a:xfrm>
              <a:off x="4678891" y="3514522"/>
              <a:ext cx="770501" cy="37362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b="1" kern="1200" dirty="0" smtClean="0">
                  <a:solidFill>
                    <a:sysClr val="window" lastClr="FFFFFF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调车信号机</a:t>
              </a:r>
              <a:endParaRPr lang="zh-CN" altLang="en-US" sz="2400" b="1" kern="1200" dirty="0">
                <a:solidFill>
                  <a:sysClr val="window" lastClr="FFFFFF"/>
                </a:solidFill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4" name="组合 27"/>
          <p:cNvGrpSpPr/>
          <p:nvPr/>
        </p:nvGrpSpPr>
        <p:grpSpPr>
          <a:xfrm>
            <a:off x="3477091" y="3813550"/>
            <a:ext cx="2566482" cy="396874"/>
            <a:chOff x="4667267" y="1220866"/>
            <a:chExt cx="793749" cy="396874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45" name="圆角矩形 44"/>
            <p:cNvSpPr/>
            <p:nvPr/>
          </p:nvSpPr>
          <p:spPr>
            <a:xfrm>
              <a:off x="4667267" y="1220866"/>
              <a:ext cx="793749" cy="396874"/>
            </a:xfrm>
            <a:prstGeom prst="roundRect">
              <a:avLst>
                <a:gd name="adj" fmla="val 10000"/>
              </a:avLst>
            </a:prstGeom>
            <a:grpFill/>
            <a:ln w="12700" cap="flat" cmpd="sng" algn="ctr">
              <a:solidFill>
                <a:srgbClr val="F1F1F1"/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46" name="圆角矩形 18"/>
            <p:cNvSpPr/>
            <p:nvPr/>
          </p:nvSpPr>
          <p:spPr>
            <a:xfrm>
              <a:off x="4678891" y="1232490"/>
              <a:ext cx="770501" cy="373626"/>
            </a:xfrm>
            <a:prstGeom prst="rect">
              <a:avLst/>
            </a:prstGeom>
            <a:grpFill/>
            <a:ln>
              <a:solidFill>
                <a:srgbClr val="F1F1F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b="1" kern="1200" dirty="0" smtClean="0">
                  <a:solidFill>
                    <a:schemeClr val="tx1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出站信号机</a:t>
              </a:r>
              <a:endParaRPr lang="zh-CN" altLang="en-US" sz="2400" b="1" kern="1200" dirty="0">
                <a:solidFill>
                  <a:schemeClr val="tx1"/>
                </a:solidFill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7" name="组合 27"/>
          <p:cNvGrpSpPr/>
          <p:nvPr/>
        </p:nvGrpSpPr>
        <p:grpSpPr>
          <a:xfrm>
            <a:off x="3477091" y="4313616"/>
            <a:ext cx="2566482" cy="396874"/>
            <a:chOff x="4667267" y="1220866"/>
            <a:chExt cx="793749" cy="396874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48" name="圆角矩形 47"/>
            <p:cNvSpPr/>
            <p:nvPr/>
          </p:nvSpPr>
          <p:spPr>
            <a:xfrm>
              <a:off x="4667267" y="1220866"/>
              <a:ext cx="793749" cy="396874"/>
            </a:xfrm>
            <a:prstGeom prst="roundRect">
              <a:avLst>
                <a:gd name="adj" fmla="val 10000"/>
              </a:avLst>
            </a:prstGeom>
            <a:grpFill/>
            <a:ln w="12700" cap="flat" cmpd="sng" algn="ctr">
              <a:solidFill>
                <a:srgbClr val="F1F1F1"/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49" name="圆角矩形 18"/>
            <p:cNvSpPr/>
            <p:nvPr/>
          </p:nvSpPr>
          <p:spPr>
            <a:xfrm>
              <a:off x="4678891" y="1232490"/>
              <a:ext cx="770501" cy="373626"/>
            </a:xfrm>
            <a:prstGeom prst="rect">
              <a:avLst/>
            </a:prstGeom>
            <a:grpFill/>
            <a:ln>
              <a:solidFill>
                <a:srgbClr val="F1F1F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b="1" kern="1200" dirty="0" smtClean="0">
                  <a:solidFill>
                    <a:schemeClr val="tx1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通过信号机</a:t>
              </a:r>
              <a:endParaRPr lang="zh-CN" altLang="en-US" sz="2400" b="1" kern="1200" dirty="0">
                <a:solidFill>
                  <a:schemeClr val="tx1"/>
                </a:solidFill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0" name="组合 31"/>
          <p:cNvGrpSpPr/>
          <p:nvPr/>
        </p:nvGrpSpPr>
        <p:grpSpPr>
          <a:xfrm>
            <a:off x="3477091" y="4885120"/>
            <a:ext cx="2566482" cy="396874"/>
            <a:chOff x="4667267" y="2133679"/>
            <a:chExt cx="793749" cy="396874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51" name="圆角矩形 50"/>
            <p:cNvSpPr/>
            <p:nvPr/>
          </p:nvSpPr>
          <p:spPr>
            <a:xfrm>
              <a:off x="4667267" y="2133679"/>
              <a:ext cx="793749" cy="396874"/>
            </a:xfrm>
            <a:prstGeom prst="roundRect">
              <a:avLst>
                <a:gd name="adj" fmla="val 10000"/>
              </a:avLst>
            </a:prstGeom>
            <a:grpFill/>
            <a:ln w="12700" cap="flat" cmpd="sng" algn="ctr">
              <a:solidFill>
                <a:srgbClr val="F1F1F1"/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52" name="圆角矩形 26"/>
            <p:cNvSpPr/>
            <p:nvPr/>
          </p:nvSpPr>
          <p:spPr>
            <a:xfrm>
              <a:off x="4678891" y="2145303"/>
              <a:ext cx="770501" cy="373626"/>
            </a:xfrm>
            <a:prstGeom prst="rect">
              <a:avLst/>
            </a:prstGeom>
            <a:grpFill/>
            <a:ln>
              <a:solidFill>
                <a:srgbClr val="F1F1F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b="1" kern="1200" dirty="0" smtClean="0">
                  <a:solidFill>
                    <a:schemeClr val="tx1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阻挡信号机</a:t>
              </a:r>
              <a:endParaRPr lang="zh-CN" altLang="en-US" sz="2400" b="1" kern="1200" dirty="0">
                <a:solidFill>
                  <a:schemeClr val="tx1"/>
                </a:solidFill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3" name="组合 31"/>
          <p:cNvGrpSpPr/>
          <p:nvPr/>
        </p:nvGrpSpPr>
        <p:grpSpPr>
          <a:xfrm>
            <a:off x="3477091" y="5385186"/>
            <a:ext cx="2566482" cy="396874"/>
            <a:chOff x="4667267" y="2133679"/>
            <a:chExt cx="793749" cy="396874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54" name="圆角矩形 53"/>
            <p:cNvSpPr/>
            <p:nvPr/>
          </p:nvSpPr>
          <p:spPr>
            <a:xfrm>
              <a:off x="4667267" y="2133679"/>
              <a:ext cx="793749" cy="396874"/>
            </a:xfrm>
            <a:prstGeom prst="roundRect">
              <a:avLst>
                <a:gd name="adj" fmla="val 10000"/>
              </a:avLst>
            </a:prstGeom>
            <a:grpFill/>
            <a:ln w="12700" cap="flat" cmpd="sng" algn="ctr">
              <a:solidFill>
                <a:srgbClr val="F1F1F1"/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55" name="圆角矩形 26"/>
            <p:cNvSpPr/>
            <p:nvPr/>
          </p:nvSpPr>
          <p:spPr>
            <a:xfrm>
              <a:off x="4678891" y="2145303"/>
              <a:ext cx="770501" cy="373626"/>
            </a:xfrm>
            <a:prstGeom prst="rect">
              <a:avLst/>
            </a:prstGeom>
            <a:grpFill/>
            <a:ln>
              <a:solidFill>
                <a:srgbClr val="F1F1F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b="1" kern="1200" dirty="0" smtClean="0">
                  <a:solidFill>
                    <a:schemeClr val="tx1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复式信号机</a:t>
              </a:r>
              <a:endParaRPr lang="zh-CN" altLang="en-US" sz="2400" b="1" kern="1200" dirty="0">
                <a:solidFill>
                  <a:schemeClr val="tx1"/>
                </a:solidFill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组合 27"/>
          <p:cNvGrpSpPr/>
          <p:nvPr/>
        </p:nvGrpSpPr>
        <p:grpSpPr>
          <a:xfrm>
            <a:off x="3477091" y="3313484"/>
            <a:ext cx="2566482" cy="396874"/>
            <a:chOff x="4667267" y="1220866"/>
            <a:chExt cx="793749" cy="396874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17" name="圆角矩形 16"/>
            <p:cNvSpPr/>
            <p:nvPr/>
          </p:nvSpPr>
          <p:spPr>
            <a:xfrm>
              <a:off x="4667267" y="1220866"/>
              <a:ext cx="793749" cy="396874"/>
            </a:xfrm>
            <a:prstGeom prst="roundRect">
              <a:avLst>
                <a:gd name="adj" fmla="val 10000"/>
              </a:avLst>
            </a:prstGeom>
            <a:grpFill/>
            <a:ln w="12700" cap="flat" cmpd="sng" algn="ctr">
              <a:solidFill>
                <a:srgbClr val="F1F1F1"/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8" name="圆角矩形 18"/>
            <p:cNvSpPr/>
            <p:nvPr/>
          </p:nvSpPr>
          <p:spPr>
            <a:xfrm>
              <a:off x="4678891" y="1232490"/>
              <a:ext cx="770501" cy="373626"/>
            </a:xfrm>
            <a:prstGeom prst="rect">
              <a:avLst/>
            </a:prstGeom>
            <a:grpFill/>
            <a:ln>
              <a:solidFill>
                <a:srgbClr val="F1F1F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b="1" kern="1200" dirty="0" smtClean="0">
                  <a:solidFill>
                    <a:schemeClr val="tx1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进站信号机</a:t>
              </a:r>
              <a:endParaRPr lang="zh-CN" altLang="en-US" sz="2400" b="1" kern="1200" dirty="0">
                <a:solidFill>
                  <a:schemeClr val="tx1"/>
                </a:solidFill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组合 29"/>
          <p:cNvGrpSpPr/>
          <p:nvPr/>
        </p:nvGrpSpPr>
        <p:grpSpPr>
          <a:xfrm>
            <a:off x="3477091" y="2813418"/>
            <a:ext cx="2566482" cy="396874"/>
            <a:chOff x="4667267" y="1677273"/>
            <a:chExt cx="793749" cy="396874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22" name="圆角矩形 21"/>
            <p:cNvSpPr/>
            <p:nvPr/>
          </p:nvSpPr>
          <p:spPr>
            <a:xfrm>
              <a:off x="4667267" y="1677273"/>
              <a:ext cx="793749" cy="396874"/>
            </a:xfrm>
            <a:prstGeom prst="roundRect">
              <a:avLst>
                <a:gd name="adj" fmla="val 10000"/>
              </a:avLst>
            </a:prstGeom>
            <a:grpFill/>
            <a:ln w="12700" cap="flat" cmpd="sng" algn="ctr">
              <a:solidFill>
                <a:srgbClr val="F1F1F1"/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23" name="圆角矩形 22"/>
            <p:cNvSpPr/>
            <p:nvPr/>
          </p:nvSpPr>
          <p:spPr>
            <a:xfrm>
              <a:off x="4678891" y="1688897"/>
              <a:ext cx="770501" cy="373626"/>
            </a:xfrm>
            <a:prstGeom prst="rect">
              <a:avLst/>
            </a:prstGeom>
            <a:grpFill/>
            <a:ln>
              <a:solidFill>
                <a:srgbClr val="F1F1F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b="1" kern="1200" dirty="0" smtClean="0">
                  <a:solidFill>
                    <a:schemeClr val="tx1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防护信号机</a:t>
              </a:r>
              <a:endParaRPr lang="zh-CN" altLang="en-US" sz="2400" b="1" kern="1200" dirty="0">
                <a:solidFill>
                  <a:schemeClr val="tx1"/>
                </a:solidFill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615939" y="3644922"/>
            <a:ext cx="618186" cy="1687133"/>
            <a:chOff x="7044744" y="2717442"/>
            <a:chExt cx="618186" cy="1687133"/>
          </a:xfrm>
        </p:grpSpPr>
        <p:sp>
          <p:nvSpPr>
            <p:cNvPr id="64" name="任意多边形 63"/>
            <p:cNvSpPr/>
            <p:nvPr/>
          </p:nvSpPr>
          <p:spPr>
            <a:xfrm>
              <a:off x="7366715" y="2717442"/>
              <a:ext cx="296215" cy="1687133"/>
            </a:xfrm>
            <a:custGeom>
              <a:avLst/>
              <a:gdLst>
                <a:gd name="connsiteX0" fmla="*/ 283336 w 296215"/>
                <a:gd name="connsiteY0" fmla="*/ 0 h 1687133"/>
                <a:gd name="connsiteX1" fmla="*/ 0 w 296215"/>
                <a:gd name="connsiteY1" fmla="*/ 0 h 1687133"/>
                <a:gd name="connsiteX2" fmla="*/ 0 w 296215"/>
                <a:gd name="connsiteY2" fmla="*/ 1687133 h 1687133"/>
                <a:gd name="connsiteX3" fmla="*/ 296215 w 296215"/>
                <a:gd name="connsiteY3" fmla="*/ 1687133 h 1687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6215" h="1687133">
                  <a:moveTo>
                    <a:pt x="283336" y="0"/>
                  </a:moveTo>
                  <a:lnTo>
                    <a:pt x="0" y="0"/>
                  </a:lnTo>
                  <a:lnTo>
                    <a:pt x="0" y="1687133"/>
                  </a:lnTo>
                  <a:lnTo>
                    <a:pt x="296215" y="1687133"/>
                  </a:lnTo>
                </a:path>
              </a:pathLst>
            </a:cu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7044744" y="3503054"/>
              <a:ext cx="309093" cy="0"/>
            </a:xfrm>
            <a:custGeom>
              <a:avLst/>
              <a:gdLst>
                <a:gd name="connsiteX0" fmla="*/ 0 w 309093"/>
                <a:gd name="connsiteY0" fmla="*/ 0 h 0"/>
                <a:gd name="connsiteX1" fmla="*/ 309093 w 309093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093">
                  <a:moveTo>
                    <a:pt x="0" y="0"/>
                  </a:moveTo>
                  <a:lnTo>
                    <a:pt x="309093" y="0"/>
                  </a:lnTo>
                </a:path>
              </a:pathLst>
            </a:cu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矩形 66"/>
          <p:cNvSpPr/>
          <p:nvPr/>
        </p:nvSpPr>
        <p:spPr>
          <a:xfrm>
            <a:off x="1048508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2.2.3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信号的显示</a:t>
            </a:r>
            <a:endParaRPr lang="zh-CN" altLang="en-US" sz="2800" dirty="0"/>
          </a:p>
        </p:txBody>
      </p:sp>
      <p:sp>
        <p:nvSpPr>
          <p:cNvPr id="69" name="任意多边形 68"/>
          <p:cNvSpPr/>
          <p:nvPr/>
        </p:nvSpPr>
        <p:spPr>
          <a:xfrm>
            <a:off x="1905764" y="2457442"/>
            <a:ext cx="5344733" cy="296214"/>
          </a:xfrm>
          <a:custGeom>
            <a:avLst/>
            <a:gdLst>
              <a:gd name="connsiteX0" fmla="*/ 0 w 5344733"/>
              <a:gd name="connsiteY0" fmla="*/ 296214 h 296214"/>
              <a:gd name="connsiteX1" fmla="*/ 0 w 5344733"/>
              <a:gd name="connsiteY1" fmla="*/ 0 h 296214"/>
              <a:gd name="connsiteX2" fmla="*/ 5344733 w 5344733"/>
              <a:gd name="connsiteY2" fmla="*/ 0 h 296214"/>
              <a:gd name="connsiteX3" fmla="*/ 5344733 w 5344733"/>
              <a:gd name="connsiteY3" fmla="*/ 283336 h 296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44733" h="296214">
                <a:moveTo>
                  <a:pt x="0" y="296214"/>
                </a:moveTo>
                <a:lnTo>
                  <a:pt x="0" y="0"/>
                </a:lnTo>
                <a:lnTo>
                  <a:pt x="5344733" y="0"/>
                </a:lnTo>
                <a:lnTo>
                  <a:pt x="5344733" y="283336"/>
                </a:lnTo>
              </a:path>
            </a:pathLst>
          </a:cu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3405962" y="1885938"/>
            <a:ext cx="2108269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/>
              <a:t>按位置及功能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49"/>
          <p:cNvGraphicFramePr>
            <a:graphicFrameLocks noGrp="1"/>
          </p:cNvGraphicFramePr>
          <p:nvPr/>
        </p:nvGraphicFramePr>
        <p:xfrm>
          <a:off x="2191516" y="2171690"/>
          <a:ext cx="7858180" cy="4250272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109604"/>
                <a:gridCol w="1588614"/>
                <a:gridCol w="1029264"/>
                <a:gridCol w="4130698"/>
              </a:tblGrid>
              <a:tr h="638508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9pPr>
                    </a:lstStyle>
                    <a:p>
                      <a:pPr marL="10985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信号</a:t>
                      </a:r>
                      <a:endParaRPr kumimoji="0" lang="zh-CN" altLang="en-US" sz="2000" b="1" u="none" strike="noStrike" cap="none" normalizeH="0" baseline="0" dirty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  <a:p>
                      <a:pPr marL="10985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名称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9pPr>
                    </a:lstStyle>
                    <a:p>
                      <a:pPr marL="10985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色灯信号机</a:t>
                      </a:r>
                      <a:r>
                        <a:rPr kumimoji="0" lang="en-US" altLang="zh-CN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CN" altLang="en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透镜式</a:t>
                      </a:r>
                      <a:r>
                        <a:rPr kumimoji="0" lang="en-US" altLang="zh-CN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)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9pPr>
                    </a:lstStyle>
                    <a:p>
                      <a:pPr marL="10985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显示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9pPr>
                    </a:lstStyle>
                    <a:p>
                      <a:pPr marL="10985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信号显示的意义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solidFill>
                      <a:schemeClr val="bg1"/>
                    </a:solidFill>
                  </a:tcPr>
                </a:tc>
              </a:tr>
              <a:tr h="433654">
                <a:tc rowSpan="6"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9pPr>
                    </a:lstStyle>
                    <a:p>
                      <a:pPr marL="10985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进站信号机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solidFill>
                      <a:schemeClr val="bg1"/>
                    </a:solidFill>
                  </a:tcPr>
                </a:tc>
                <a:tc rowSpan="6"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9pPr>
                    </a:lstStyle>
                    <a:p>
                      <a:pPr marL="10985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              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9pPr>
                    </a:lstStyle>
                    <a:p>
                      <a:pPr marL="10985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        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9pPr>
                    </a:lstStyle>
                    <a:p>
                      <a:pPr marL="10985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停车，不准越过信号机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solidFill>
                      <a:schemeClr val="bg1"/>
                    </a:solidFill>
                  </a:tcPr>
                </a:tc>
              </a:tr>
              <a:tr h="396407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9pPr>
                    </a:lstStyle>
                    <a:p>
                      <a:pPr marL="10985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        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9pPr>
                    </a:lstStyle>
                    <a:p>
                      <a:pPr marL="10985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进正线准备停车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solidFill>
                      <a:schemeClr val="bg1"/>
                    </a:solidFill>
                  </a:tcPr>
                </a:tc>
              </a:tr>
              <a:tr h="524109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9pPr>
                    </a:lstStyle>
                    <a:p>
                      <a:pPr marL="10985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        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9pPr>
                    </a:lstStyle>
                    <a:p>
                      <a:pPr marL="10985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进到发线准备停车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solidFill>
                      <a:schemeClr val="bg1"/>
                    </a:solidFill>
                  </a:tcPr>
                </a:tc>
              </a:tr>
              <a:tr h="433654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9pPr>
                    </a:lstStyle>
                    <a:p>
                      <a:pPr marL="10985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        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9pPr>
                    </a:lstStyle>
                    <a:p>
                      <a:pPr marL="10985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按规定速度由正线通过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solidFill>
                      <a:schemeClr val="bg1"/>
                    </a:solidFill>
                  </a:tcPr>
                </a:tc>
              </a:tr>
              <a:tr h="755568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9pPr>
                    </a:lstStyle>
                    <a:p>
                      <a:pPr marL="10985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        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9pPr>
                    </a:lstStyle>
                    <a:p>
                      <a:pPr marL="10985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进站内准备停车表示接车进路信号机在开放状态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solidFill>
                      <a:schemeClr val="bg1"/>
                    </a:solidFill>
                  </a:tcPr>
                </a:tc>
              </a:tr>
              <a:tr h="881142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9pPr>
                    </a:lstStyle>
                    <a:p>
                      <a:pPr marL="10985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       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9pPr>
                    </a:lstStyle>
                    <a:p>
                      <a:pPr marL="10985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引导信号，以不超过</a:t>
                      </a:r>
                      <a:r>
                        <a:rPr kumimoji="0" lang="en-US" altLang="zh-CN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20km/h</a:t>
                      </a:r>
                      <a:r>
                        <a:rPr kumimoji="0" lang="zh-CN" altLang="en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的速度进站或通过接车进路，并随时准备停车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3" name="Picture 37" descr="jzxhj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806018" y="3886202"/>
            <a:ext cx="457200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9" descr="Ho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01452" y="2933689"/>
            <a:ext cx="24765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0" descr="Hua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788" y="3362325"/>
            <a:ext cx="24765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1" descr="Shh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20502" y="3746498"/>
            <a:ext cx="2286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8" descr="Lv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77639" y="4314830"/>
            <a:ext cx="24765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2" descr="Lvhu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20502" y="4886334"/>
            <a:ext cx="2286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3" descr="hoba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49077" y="5681668"/>
            <a:ext cx="20002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2.2.3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信号的显示</a:t>
            </a:r>
            <a:endParaRPr lang="zh-CN" altLang="en-US" sz="2800" dirty="0"/>
          </a:p>
        </p:txBody>
      </p:sp>
      <p:sp>
        <p:nvSpPr>
          <p:cNvPr id="12" name="矩形 11"/>
          <p:cNvSpPr/>
          <p:nvPr/>
        </p:nvSpPr>
        <p:spPr>
          <a:xfrm>
            <a:off x="619880" y="1314434"/>
            <a:ext cx="2261391" cy="494945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6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、信号机类型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048508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2.2.3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信号的显示</a:t>
            </a:r>
            <a:endParaRPr lang="zh-CN" altLang="en-US" sz="2800" dirty="0"/>
          </a:p>
        </p:txBody>
      </p:sp>
      <p:sp>
        <p:nvSpPr>
          <p:cNvPr id="12" name="矩形 11"/>
          <p:cNvSpPr/>
          <p:nvPr/>
        </p:nvSpPr>
        <p:spPr>
          <a:xfrm>
            <a:off x="548442" y="1314434"/>
            <a:ext cx="2261391" cy="494945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6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、信号机类型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Group 57"/>
          <p:cNvGraphicFramePr>
            <a:graphicFrameLocks noGrp="1"/>
          </p:cNvGraphicFramePr>
          <p:nvPr/>
        </p:nvGraphicFramePr>
        <p:xfrm>
          <a:off x="2191516" y="2243128"/>
          <a:ext cx="8143932" cy="4511922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428628"/>
                <a:gridCol w="974887"/>
                <a:gridCol w="772093"/>
                <a:gridCol w="669786"/>
                <a:gridCol w="1085406"/>
                <a:gridCol w="4213132"/>
              </a:tblGrid>
              <a:tr h="672650">
                <a:tc gridSpan="2"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信号名称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tc hMerge="1">
                  <a:tcPr/>
                </a:tc>
                <a:tc gridSpan="2"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色灯信号机</a:t>
                      </a:r>
                      <a:r>
                        <a:rPr kumimoji="0" lang="en-US" altLang="zh-CN" sz="2000" b="1" u="none" strike="noStrike" cap="none" normalizeH="0" baseline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CN" altLang="en-US" sz="2000" b="1" u="none" strike="noStrike" cap="none" normalizeH="0" baseline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透镜式</a:t>
                      </a:r>
                      <a:r>
                        <a:rPr kumimoji="0" lang="en-US" altLang="zh-CN" sz="2000" b="1" u="none" strike="noStrike" cap="none" normalizeH="0" baseline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)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tc hMerge="1">
                  <a:tcPr/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显示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信号显示的意义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</a:tr>
              <a:tr h="385618">
                <a:tc rowSpan="7"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出站信号机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tc rowSpan="3"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非自动闭塞区段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tc rowSpan="3"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              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tc rowSpan="3"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        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        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停车，不准越过信号机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</a:tr>
              <a:tr h="442367"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        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准许列车由车站出发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</a:tr>
              <a:tr h="472915"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       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准许列车由车站出发开往次要线路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</a:tr>
              <a:tr h="380193">
                <a:tc vMerge="1">
                  <a:tcPr/>
                </a:tc>
                <a:tc rowSpan="4"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自动闭塞区段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tc rowSpan="4"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        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tc rowSpan="4"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        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        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停车，不准越过信号机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</a:tr>
              <a:tr h="672650"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        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准许列车由车站出发，表示前方有一个闭塞分区空闲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</a:tr>
              <a:tr h="672650"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        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准许列车由车站出发，表示前方至少有两个闭塞分区空闲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</a:tr>
              <a:tr h="672650"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       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Perpetua" panose="02020502060401020303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准许列车由车站出发开往非自动闭塞区段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Times New Roman" panose="02020603050405020304" pitchFamily="18" charset="0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pic>
        <p:nvPicPr>
          <p:cNvPr id="14" name="Picture 46" descr="czxh1"/>
          <p:cNvPicPr>
            <a:picLocks noChangeAspect="1" noChangeArrowheads="1"/>
          </p:cNvPicPr>
          <p:nvPr/>
        </p:nvPicPr>
        <p:blipFill>
          <a:blip r:embed="rId1"/>
          <a:srcRect r="5556" b="41924"/>
          <a:stretch>
            <a:fillRect/>
          </a:stretch>
        </p:blipFill>
        <p:spPr bwMode="auto">
          <a:xfrm>
            <a:off x="3763152" y="3252478"/>
            <a:ext cx="431800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47" descr="czxh2"/>
          <p:cNvPicPr>
            <a:picLocks noChangeAspect="1" noChangeArrowheads="1"/>
          </p:cNvPicPr>
          <p:nvPr/>
        </p:nvPicPr>
        <p:blipFill>
          <a:blip r:embed="rId2"/>
          <a:srcRect r="6249" b="13461"/>
          <a:stretch>
            <a:fillRect/>
          </a:stretch>
        </p:blipFill>
        <p:spPr bwMode="auto">
          <a:xfrm>
            <a:off x="4477532" y="3042921"/>
            <a:ext cx="428628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48" descr="Lv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77664" y="3400111"/>
            <a:ext cx="24765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9" descr="shlv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77664" y="3828739"/>
            <a:ext cx="20002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50" descr="Ho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77664" y="3019110"/>
            <a:ext cx="24765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51" descr="czxh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63152" y="4805067"/>
            <a:ext cx="45720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52" descr="czxh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477532" y="4828871"/>
            <a:ext cx="45720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53" descr="Hua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477664" y="4828871"/>
            <a:ext cx="24765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54" descr="Lv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77664" y="5543251"/>
            <a:ext cx="24765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55" descr="shlv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49102" y="6186193"/>
            <a:ext cx="20002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56" descr="Ho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77664" y="4304994"/>
            <a:ext cx="24765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48508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2.2.3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信号的显示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477004" y="1671624"/>
            <a:ext cx="2261391" cy="494945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6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、信号机类型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2691582" y="2600318"/>
            <a:ext cx="2857520" cy="754064"/>
            <a:chOff x="4667267" y="3046491"/>
            <a:chExt cx="793749" cy="396874"/>
          </a:xfrm>
        </p:grpSpPr>
        <p:sp>
          <p:nvSpPr>
            <p:cNvPr id="9" name="圆角矩形 8"/>
            <p:cNvSpPr/>
            <p:nvPr/>
          </p:nvSpPr>
          <p:spPr>
            <a:xfrm>
              <a:off x="4667267" y="3046491"/>
              <a:ext cx="793749" cy="396874"/>
            </a:xfrm>
            <a:prstGeom prst="roundRect">
              <a:avLst>
                <a:gd name="adj" fmla="val 10000"/>
              </a:avLst>
            </a:prstGeom>
            <a:solidFill>
              <a:srgbClr val="8064A2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0" name="圆角矩形 38"/>
            <p:cNvSpPr/>
            <p:nvPr/>
          </p:nvSpPr>
          <p:spPr>
            <a:xfrm>
              <a:off x="4678891" y="3058115"/>
              <a:ext cx="770501" cy="37362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b="1" kern="1200" dirty="0" smtClean="0">
                  <a:solidFill>
                    <a:sysClr val="window" lastClr="FFFFFF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一灯位</a:t>
              </a:r>
              <a:endParaRPr lang="zh-CN" altLang="en-US" sz="2400" b="1" kern="1200" dirty="0">
                <a:solidFill>
                  <a:sysClr val="window" lastClr="FFFFFF"/>
                </a:solidFill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691582" y="5172086"/>
            <a:ext cx="2857520" cy="785818"/>
            <a:chOff x="4667267" y="3502898"/>
            <a:chExt cx="793749" cy="396874"/>
          </a:xfrm>
        </p:grpSpPr>
        <p:sp>
          <p:nvSpPr>
            <p:cNvPr id="12" name="圆角矩形 11"/>
            <p:cNvSpPr/>
            <p:nvPr/>
          </p:nvSpPr>
          <p:spPr>
            <a:xfrm>
              <a:off x="4667267" y="3502898"/>
              <a:ext cx="793749" cy="396874"/>
            </a:xfrm>
            <a:prstGeom prst="roundRect">
              <a:avLst>
                <a:gd name="adj" fmla="val 10000"/>
              </a:avLst>
            </a:prstGeom>
            <a:solidFill>
              <a:srgbClr val="8064A2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3" name="圆角矩形 42"/>
            <p:cNvSpPr/>
            <p:nvPr/>
          </p:nvSpPr>
          <p:spPr>
            <a:xfrm>
              <a:off x="4678891" y="3514522"/>
              <a:ext cx="770501" cy="37362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b="1" kern="1200" dirty="0" smtClean="0">
                  <a:solidFill>
                    <a:sysClr val="window" lastClr="FFFFFF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四灯位</a:t>
              </a:r>
              <a:endParaRPr lang="zh-CN" altLang="en-US" sz="2400" b="1" kern="1200" dirty="0">
                <a:solidFill>
                  <a:sysClr val="window" lastClr="FFFFFF"/>
                </a:solidFill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691318" y="4100516"/>
            <a:ext cx="115127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/>
              <a:t>按结构</a:t>
            </a:r>
            <a:endParaRPr lang="zh-CN" altLang="en-US" b="1" dirty="0"/>
          </a:p>
        </p:txBody>
      </p:sp>
      <p:grpSp>
        <p:nvGrpSpPr>
          <p:cNvPr id="18" name="组合 37"/>
          <p:cNvGrpSpPr/>
          <p:nvPr/>
        </p:nvGrpSpPr>
        <p:grpSpPr>
          <a:xfrm>
            <a:off x="2691582" y="3457574"/>
            <a:ext cx="2852234" cy="714380"/>
            <a:chOff x="4667267" y="3046491"/>
            <a:chExt cx="793749" cy="396874"/>
          </a:xfrm>
        </p:grpSpPr>
        <p:sp>
          <p:nvSpPr>
            <p:cNvPr id="19" name="圆角矩形 18"/>
            <p:cNvSpPr/>
            <p:nvPr/>
          </p:nvSpPr>
          <p:spPr>
            <a:xfrm>
              <a:off x="4667267" y="3046491"/>
              <a:ext cx="793749" cy="396874"/>
            </a:xfrm>
            <a:prstGeom prst="roundRect">
              <a:avLst>
                <a:gd name="adj" fmla="val 10000"/>
              </a:avLst>
            </a:prstGeom>
            <a:solidFill>
              <a:srgbClr val="8064A2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20" name="圆角矩形 38"/>
            <p:cNvSpPr/>
            <p:nvPr/>
          </p:nvSpPr>
          <p:spPr>
            <a:xfrm>
              <a:off x="4678891" y="3058115"/>
              <a:ext cx="770501" cy="37362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b="1" kern="1200" dirty="0" smtClean="0">
                  <a:solidFill>
                    <a:sysClr val="window" lastClr="FFFFFF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两灯位</a:t>
              </a:r>
              <a:endParaRPr lang="zh-CN" altLang="en-US" sz="2400" b="1" kern="1200" dirty="0">
                <a:solidFill>
                  <a:sysClr val="window" lastClr="FFFFFF"/>
                </a:solidFill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1" name="组合 37"/>
          <p:cNvGrpSpPr/>
          <p:nvPr/>
        </p:nvGrpSpPr>
        <p:grpSpPr>
          <a:xfrm>
            <a:off x="2691582" y="4314830"/>
            <a:ext cx="2852234" cy="754064"/>
            <a:chOff x="4667267" y="3046491"/>
            <a:chExt cx="793749" cy="396874"/>
          </a:xfrm>
        </p:grpSpPr>
        <p:sp>
          <p:nvSpPr>
            <p:cNvPr id="22" name="圆角矩形 21"/>
            <p:cNvSpPr/>
            <p:nvPr/>
          </p:nvSpPr>
          <p:spPr>
            <a:xfrm>
              <a:off x="4667267" y="3046491"/>
              <a:ext cx="793749" cy="396874"/>
            </a:xfrm>
            <a:prstGeom prst="roundRect">
              <a:avLst>
                <a:gd name="adj" fmla="val 10000"/>
              </a:avLst>
            </a:prstGeom>
            <a:solidFill>
              <a:srgbClr val="8064A2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23" name="圆角矩形 38"/>
            <p:cNvSpPr/>
            <p:nvPr/>
          </p:nvSpPr>
          <p:spPr>
            <a:xfrm>
              <a:off x="4678891" y="3058115"/>
              <a:ext cx="770501" cy="37362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b="1" kern="1200" dirty="0" smtClean="0">
                  <a:solidFill>
                    <a:sysClr val="window" lastClr="FFFFFF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三灯位</a:t>
              </a:r>
              <a:endParaRPr lang="zh-CN" altLang="en-US" sz="2400" b="1" kern="1200" dirty="0">
                <a:solidFill>
                  <a:sysClr val="window" lastClr="FFFFFF"/>
                </a:solidFill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834326" y="3074632"/>
            <a:ext cx="899382" cy="2668958"/>
            <a:chOff x="2115522" y="3503260"/>
            <a:chExt cx="618186" cy="1687133"/>
          </a:xfrm>
        </p:grpSpPr>
        <p:grpSp>
          <p:nvGrpSpPr>
            <p:cNvPr id="14" name="组合 13"/>
            <p:cNvGrpSpPr/>
            <p:nvPr/>
          </p:nvGrpSpPr>
          <p:grpSpPr>
            <a:xfrm>
              <a:off x="2115522" y="3503260"/>
              <a:ext cx="618186" cy="1687133"/>
              <a:chOff x="7044744" y="2717442"/>
              <a:chExt cx="618186" cy="1687133"/>
            </a:xfrm>
          </p:grpSpPr>
          <p:sp>
            <p:nvSpPr>
              <p:cNvPr id="15" name="任意多边形 14"/>
              <p:cNvSpPr/>
              <p:nvPr/>
            </p:nvSpPr>
            <p:spPr>
              <a:xfrm>
                <a:off x="7366715" y="2717442"/>
                <a:ext cx="296215" cy="1687133"/>
              </a:xfrm>
              <a:custGeom>
                <a:avLst/>
                <a:gdLst>
                  <a:gd name="connsiteX0" fmla="*/ 283336 w 296215"/>
                  <a:gd name="connsiteY0" fmla="*/ 0 h 1687133"/>
                  <a:gd name="connsiteX1" fmla="*/ 0 w 296215"/>
                  <a:gd name="connsiteY1" fmla="*/ 0 h 1687133"/>
                  <a:gd name="connsiteX2" fmla="*/ 0 w 296215"/>
                  <a:gd name="connsiteY2" fmla="*/ 1687133 h 1687133"/>
                  <a:gd name="connsiteX3" fmla="*/ 296215 w 296215"/>
                  <a:gd name="connsiteY3" fmla="*/ 1687133 h 1687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215" h="1687133">
                    <a:moveTo>
                      <a:pt x="283336" y="0"/>
                    </a:moveTo>
                    <a:lnTo>
                      <a:pt x="0" y="0"/>
                    </a:lnTo>
                    <a:lnTo>
                      <a:pt x="0" y="1687133"/>
                    </a:lnTo>
                    <a:lnTo>
                      <a:pt x="296215" y="1687133"/>
                    </a:lnTo>
                  </a:path>
                </a:pathLst>
              </a:custGeom>
              <a:ln w="28575">
                <a:solidFill>
                  <a:srgbClr val="0303E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7044744" y="3503054"/>
                <a:ext cx="309093" cy="0"/>
              </a:xfrm>
              <a:custGeom>
                <a:avLst/>
                <a:gdLst>
                  <a:gd name="connsiteX0" fmla="*/ 0 w 309093"/>
                  <a:gd name="connsiteY0" fmla="*/ 0 h 0"/>
                  <a:gd name="connsiteX1" fmla="*/ 309093 w 309093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9093">
                    <a:moveTo>
                      <a:pt x="0" y="0"/>
                    </a:moveTo>
                    <a:lnTo>
                      <a:pt x="309093" y="0"/>
                    </a:lnTo>
                  </a:path>
                </a:pathLst>
              </a:custGeom>
              <a:ln w="28575">
                <a:solidFill>
                  <a:srgbClr val="0303E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任意多边形 23"/>
            <p:cNvSpPr/>
            <p:nvPr/>
          </p:nvSpPr>
          <p:spPr>
            <a:xfrm>
              <a:off x="2459865" y="4056845"/>
              <a:ext cx="244698" cy="0"/>
            </a:xfrm>
            <a:custGeom>
              <a:avLst/>
              <a:gdLst>
                <a:gd name="connsiteX0" fmla="*/ 0 w 244698"/>
                <a:gd name="connsiteY0" fmla="*/ 0 h 0"/>
                <a:gd name="connsiteX1" fmla="*/ 244698 w 244698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4698">
                  <a:moveTo>
                    <a:pt x="0" y="0"/>
                  </a:moveTo>
                  <a:lnTo>
                    <a:pt x="244698" y="0"/>
                  </a:lnTo>
                </a:path>
              </a:pathLst>
            </a:custGeom>
            <a:ln w="28575">
              <a:solidFill>
                <a:srgbClr val="0303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2434107" y="4533363"/>
              <a:ext cx="257578" cy="0"/>
            </a:xfrm>
            <a:custGeom>
              <a:avLst/>
              <a:gdLst>
                <a:gd name="connsiteX0" fmla="*/ 0 w 257578"/>
                <a:gd name="connsiteY0" fmla="*/ 0 h 0"/>
                <a:gd name="connsiteX1" fmla="*/ 257578 w 257578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7578">
                  <a:moveTo>
                    <a:pt x="0" y="0"/>
                  </a:moveTo>
                  <a:lnTo>
                    <a:pt x="257578" y="0"/>
                  </a:lnTo>
                </a:path>
              </a:pathLst>
            </a:custGeom>
            <a:ln w="28575">
              <a:solidFill>
                <a:srgbClr val="0303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9"/>
          <p:cNvGrpSpPr/>
          <p:nvPr/>
        </p:nvGrpSpPr>
        <p:grpSpPr>
          <a:xfrm>
            <a:off x="7835118" y="3170391"/>
            <a:ext cx="3747432" cy="787249"/>
            <a:chOff x="2057504" y="255805"/>
            <a:chExt cx="2040363" cy="860883"/>
          </a:xfrm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</p:grpSpPr>
        <p:sp>
          <p:nvSpPr>
            <p:cNvPr id="33" name="圆角矩形 32"/>
            <p:cNvSpPr/>
            <p:nvPr/>
          </p:nvSpPr>
          <p:spPr>
            <a:xfrm>
              <a:off x="2057504" y="255805"/>
              <a:ext cx="2040363" cy="860883"/>
            </a:xfrm>
            <a:prstGeom prst="roundRect">
              <a:avLst>
                <a:gd name="adj" fmla="val 10000"/>
              </a:avLst>
            </a:prstGeom>
            <a:solidFill>
              <a:srgbClr val="00B0F0"/>
            </a:solidFill>
            <a:ln w="38100" cap="flat" cmpd="sng" algn="ctr">
              <a:noFill/>
              <a:prstDash val="solid"/>
            </a:ln>
            <a:effectLst>
              <a:outerShdw blurRad="107950" dist="12700" dir="5400000" algn="ctr" rotWithShape="0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3">
              <a:scrgbClr r="0" g="0" b="0"/>
            </a:lnRef>
            <a:fillRef idx="1">
              <a:scrgbClr r="0" g="0" b="0"/>
            </a:fillRef>
            <a:effectRef idx="1">
              <a:scrgbClr r="0" g="0" b="0"/>
            </a:effectRef>
            <a:fontRef idx="minor">
              <a:schemeClr val="lt1"/>
            </a:fontRef>
          </p:style>
        </p:sp>
        <p:sp>
          <p:nvSpPr>
            <p:cNvPr id="34" name="圆角矩形 8"/>
            <p:cNvSpPr/>
            <p:nvPr/>
          </p:nvSpPr>
          <p:spPr>
            <a:xfrm>
              <a:off x="2082718" y="281019"/>
              <a:ext cx="1989935" cy="810455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b="1" kern="1200" dirty="0" smtClean="0">
                  <a:solidFill>
                    <a:sysClr val="window" lastClr="FFFFFF"/>
                  </a:solidFill>
                  <a:latin typeface="Perpetua" panose="02020502060401020303"/>
                  <a:ea typeface="宋体" panose="02010600030101010101" pitchFamily="2" charset="-122"/>
                  <a:cs typeface="+mn-cs"/>
                </a:rPr>
                <a:t>白炽灯透镜式色灯信号机</a:t>
              </a:r>
              <a:endParaRPr lang="zh-CN" altLang="en-US" sz="2400" b="1" kern="1200" dirty="0">
                <a:solidFill>
                  <a:sysClr val="window" lastClr="FFFFFF"/>
                </a:solidFill>
                <a:latin typeface="Perpetua" panose="02020502060401020303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9" name="组合 11"/>
          <p:cNvGrpSpPr/>
          <p:nvPr/>
        </p:nvGrpSpPr>
        <p:grpSpPr>
          <a:xfrm>
            <a:off x="7906556" y="4884903"/>
            <a:ext cx="3747432" cy="787249"/>
            <a:chOff x="2057504" y="1245822"/>
            <a:chExt cx="2040363" cy="860883"/>
          </a:xfrm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</p:grpSpPr>
        <p:sp>
          <p:nvSpPr>
            <p:cNvPr id="40" name="圆角矩形 39"/>
            <p:cNvSpPr/>
            <p:nvPr/>
          </p:nvSpPr>
          <p:spPr>
            <a:xfrm>
              <a:off x="2057504" y="1245822"/>
              <a:ext cx="2040363" cy="860883"/>
            </a:xfrm>
            <a:prstGeom prst="roundRect">
              <a:avLst>
                <a:gd name="adj" fmla="val 10000"/>
              </a:avLst>
            </a:prstGeom>
            <a:solidFill>
              <a:srgbClr val="00B0F0"/>
            </a:solidFill>
            <a:ln w="38100" cap="flat" cmpd="sng" algn="ctr">
              <a:noFill/>
              <a:prstDash val="solid"/>
            </a:ln>
            <a:effectLst>
              <a:outerShdw blurRad="107950" dist="12700" dir="5400000" algn="ctr" rotWithShape="0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3">
              <a:scrgbClr r="0" g="0" b="0"/>
            </a:lnRef>
            <a:fillRef idx="1">
              <a:scrgbClr r="0" g="0" b="0"/>
            </a:fillRef>
            <a:effectRef idx="1">
              <a:scrgbClr r="0" g="0" b="0"/>
            </a:effectRef>
            <a:fontRef idx="minor">
              <a:schemeClr val="lt1"/>
            </a:fontRef>
          </p:style>
        </p:sp>
        <p:sp>
          <p:nvSpPr>
            <p:cNvPr id="41" name="圆角矩形 12"/>
            <p:cNvSpPr/>
            <p:nvPr/>
          </p:nvSpPr>
          <p:spPr>
            <a:xfrm>
              <a:off x="2082718" y="1271036"/>
              <a:ext cx="1989935" cy="810455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400" b="1" kern="1200" dirty="0" smtClean="0">
                  <a:solidFill>
                    <a:sysClr val="window" lastClr="FFFFFF"/>
                  </a:solidFill>
                  <a:latin typeface="Perpetua" panose="02020502060401020303"/>
                  <a:ea typeface="宋体" panose="02010600030101010101" pitchFamily="2" charset="-122"/>
                  <a:cs typeface="+mn-cs"/>
                </a:rPr>
                <a:t>LED</a:t>
              </a:r>
              <a:r>
                <a:rPr lang="zh-CN" altLang="en-US" sz="2400" b="1" kern="1200" dirty="0" smtClean="0">
                  <a:solidFill>
                    <a:sysClr val="window" lastClr="FFFFFF"/>
                  </a:solidFill>
                  <a:latin typeface="Perpetua" panose="02020502060401020303"/>
                  <a:ea typeface="宋体" panose="02010600030101010101" pitchFamily="2" charset="-122"/>
                  <a:cs typeface="+mn-cs"/>
                </a:rPr>
                <a:t>色灯信号机</a:t>
              </a:r>
              <a:endParaRPr lang="zh-CN" altLang="en-US" sz="2400" b="1" kern="1200" dirty="0">
                <a:solidFill>
                  <a:sysClr val="window" lastClr="FFFFFF"/>
                </a:solidFill>
                <a:latin typeface="Perpetua" panose="02020502060401020303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5906292" y="4027647"/>
            <a:ext cx="115127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/>
              <a:t>按光源</a:t>
            </a:r>
            <a:endParaRPr lang="zh-CN" altLang="en-US" b="1" dirty="0"/>
          </a:p>
        </p:txBody>
      </p:sp>
      <p:grpSp>
        <p:nvGrpSpPr>
          <p:cNvPr id="46" name="组合 13"/>
          <p:cNvGrpSpPr/>
          <p:nvPr/>
        </p:nvGrpSpPr>
        <p:grpSpPr>
          <a:xfrm>
            <a:off x="6977862" y="3527581"/>
            <a:ext cx="899382" cy="1687133"/>
            <a:chOff x="7044744" y="2717442"/>
            <a:chExt cx="618186" cy="1687133"/>
          </a:xfrm>
        </p:grpSpPr>
        <p:sp>
          <p:nvSpPr>
            <p:cNvPr id="49" name="任意多边形 48"/>
            <p:cNvSpPr/>
            <p:nvPr/>
          </p:nvSpPr>
          <p:spPr>
            <a:xfrm>
              <a:off x="7366715" y="2717442"/>
              <a:ext cx="296215" cy="1687133"/>
            </a:xfrm>
            <a:custGeom>
              <a:avLst/>
              <a:gdLst>
                <a:gd name="connsiteX0" fmla="*/ 283336 w 296215"/>
                <a:gd name="connsiteY0" fmla="*/ 0 h 1687133"/>
                <a:gd name="connsiteX1" fmla="*/ 0 w 296215"/>
                <a:gd name="connsiteY1" fmla="*/ 0 h 1687133"/>
                <a:gd name="connsiteX2" fmla="*/ 0 w 296215"/>
                <a:gd name="connsiteY2" fmla="*/ 1687133 h 1687133"/>
                <a:gd name="connsiteX3" fmla="*/ 296215 w 296215"/>
                <a:gd name="connsiteY3" fmla="*/ 1687133 h 1687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6215" h="1687133">
                  <a:moveTo>
                    <a:pt x="283336" y="0"/>
                  </a:moveTo>
                  <a:lnTo>
                    <a:pt x="0" y="0"/>
                  </a:lnTo>
                  <a:lnTo>
                    <a:pt x="0" y="1687133"/>
                  </a:lnTo>
                  <a:lnTo>
                    <a:pt x="296215" y="1687133"/>
                  </a:lnTo>
                </a:path>
              </a:pathLst>
            </a:custGeom>
            <a:ln w="28575">
              <a:solidFill>
                <a:srgbClr val="0303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7044744" y="3503054"/>
              <a:ext cx="309093" cy="0"/>
            </a:xfrm>
            <a:custGeom>
              <a:avLst/>
              <a:gdLst>
                <a:gd name="connsiteX0" fmla="*/ 0 w 309093"/>
                <a:gd name="connsiteY0" fmla="*/ 0 h 0"/>
                <a:gd name="connsiteX1" fmla="*/ 309093 w 309093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093">
                  <a:moveTo>
                    <a:pt x="0" y="0"/>
                  </a:moveTo>
                  <a:lnTo>
                    <a:pt x="309093" y="0"/>
                  </a:lnTo>
                </a:path>
              </a:pathLst>
            </a:custGeom>
            <a:ln w="28575">
              <a:solidFill>
                <a:srgbClr val="0303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2.2.3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信号的显示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405566" y="1528748"/>
            <a:ext cx="2880150" cy="494945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6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、信号的显示距离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0" y="2600318"/>
          <a:ext cx="12241212" cy="2143140"/>
        </p:xfrm>
        <a:graphic>
          <a:graphicData uri="http://schemas.openxmlformats.org/drawingml/2006/table">
            <a:tbl>
              <a:tblPr/>
              <a:tblGrid>
                <a:gridCol w="2098179"/>
                <a:gridCol w="2143552"/>
                <a:gridCol w="2143552"/>
                <a:gridCol w="1754442"/>
                <a:gridCol w="2534039"/>
                <a:gridCol w="1567448"/>
              </a:tblGrid>
              <a:tr h="10715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信号机</a:t>
                      </a:r>
                      <a:endParaRPr lang="zh-CN" sz="2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行车信号</a:t>
                      </a:r>
                      <a:endParaRPr lang="zh-CN" sz="2400" b="1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岔防护信号</a:t>
                      </a:r>
                      <a:endParaRPr lang="zh-CN" sz="2400" b="1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调车信号</a:t>
                      </a:r>
                      <a:endParaRPr lang="zh-CN" sz="2400" b="1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道岔状态表示器</a:t>
                      </a:r>
                      <a:endParaRPr lang="zh-CN" sz="2400" b="1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其他</a:t>
                      </a:r>
                      <a:endParaRPr lang="zh-CN" sz="2400" b="1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0715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 smtClea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显示距离</a:t>
                      </a:r>
                      <a:r>
                        <a:rPr lang="en-US" altLang="zh-CN" sz="2400" b="1" kern="100" dirty="0" smtClea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m</a:t>
                      </a:r>
                      <a:endParaRPr lang="zh-CN" sz="2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 smtClea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≥</a:t>
                      </a:r>
                      <a:r>
                        <a:rPr lang="en-US" altLang="zh-CN" sz="2400" b="1" kern="100" dirty="0" smtClea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400</a:t>
                      </a:r>
                      <a:endParaRPr lang="zh-CN" sz="2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 smtClea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≥</a:t>
                      </a:r>
                      <a:r>
                        <a:rPr lang="en-US" altLang="zh-CN" sz="2400" b="1" kern="100" dirty="0" smtClea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400</a:t>
                      </a:r>
                      <a:endParaRPr lang="zh-CN" sz="2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 smtClea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≥</a:t>
                      </a:r>
                      <a:r>
                        <a:rPr lang="en-US" altLang="zh-CN" sz="2400" b="1" kern="100" dirty="0" smtClea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200</a:t>
                      </a:r>
                      <a:endParaRPr lang="zh-CN" sz="2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 smtClea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≥</a:t>
                      </a:r>
                      <a:r>
                        <a:rPr lang="en-US" altLang="zh-CN" sz="2400" b="1" kern="100" dirty="0" smtClea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200</a:t>
                      </a:r>
                      <a:endParaRPr lang="zh-CN" sz="2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 smtClea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≥</a:t>
                      </a:r>
                      <a:r>
                        <a:rPr lang="en-US" altLang="zh-CN" sz="2400" b="1" kern="100" dirty="0" smtClean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100</a:t>
                      </a:r>
                      <a:endParaRPr lang="zh-CN" sz="2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977070" y="5243524"/>
            <a:ext cx="10858576" cy="1071570"/>
            <a:chOff x="-2143172" y="1928802"/>
            <a:chExt cx="10858576" cy="1071570"/>
          </a:xfrm>
        </p:grpSpPr>
        <p:sp>
          <p:nvSpPr>
            <p:cNvPr id="7" name="矩形 6"/>
            <p:cNvSpPr/>
            <p:nvPr/>
          </p:nvSpPr>
          <p:spPr>
            <a:xfrm>
              <a:off x="-2143172" y="1928802"/>
              <a:ext cx="1085857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ea"/>
                  <a:ea typeface="+mj-ea"/>
                  <a:cs typeface="宋体" panose="02010600030101010101" pitchFamily="2" charset="-122"/>
                </a:rPr>
                <a:t>    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+mj-ea"/>
                  <a:ea typeface="+mj-ea"/>
                  <a:cs typeface="宋体" panose="02010600030101010101" pitchFamily="2" charset="-122"/>
                </a:rPr>
                <a:t>城市轨道交通信号机采用昼夜通用信号，在隧道内采用夜间信号。 显示距离为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303EB"/>
                  </a:solidFill>
                  <a:effectLst/>
                  <a:uLnTx/>
                  <a:uFillTx/>
                  <a:latin typeface="+mj-ea"/>
                  <a:ea typeface="+mj-ea"/>
                  <a:cs typeface="宋体" panose="02010600030101010101" pitchFamily="2" charset="-122"/>
                </a:rPr>
                <a:t>昼间信号</a:t>
              </a: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303EB"/>
                  </a:solidFill>
                  <a:effectLst/>
                  <a:uLnTx/>
                  <a:uFillTx/>
                  <a:latin typeface="+mj-ea"/>
                  <a:ea typeface="+mj-ea"/>
                  <a:cs typeface="宋体" panose="02010600030101010101" pitchFamily="2" charset="-122"/>
                </a:rPr>
                <a:t>1000m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+mj-ea"/>
                  <a:ea typeface="+mj-ea"/>
                  <a:cs typeface="宋体" panose="02010600030101010101" pitchFamily="2" charset="-122"/>
                </a:rPr>
                <a:t>，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303EB"/>
                  </a:solidFill>
                  <a:effectLst/>
                  <a:uLnTx/>
                  <a:uFillTx/>
                  <a:latin typeface="+mj-ea"/>
                  <a:ea typeface="+mj-ea"/>
                  <a:cs typeface="宋体" panose="02010600030101010101" pitchFamily="2" charset="-122"/>
                </a:rPr>
                <a:t>夜间信号</a:t>
              </a: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303EB"/>
                  </a:solidFill>
                  <a:effectLst/>
                  <a:uLnTx/>
                  <a:uFillTx/>
                  <a:latin typeface="+mj-ea"/>
                  <a:ea typeface="+mj-ea"/>
                  <a:cs typeface="宋体" panose="02010600030101010101" pitchFamily="2" charset="-122"/>
                </a:rPr>
                <a:t>200m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+mj-ea"/>
                  <a:ea typeface="+mj-ea"/>
                  <a:cs typeface="宋体" panose="02010600030101010101" pitchFamily="2" charset="-122"/>
                </a:rPr>
                <a:t>，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303EB"/>
                  </a:solidFill>
                  <a:effectLst/>
                  <a:uLnTx/>
                  <a:uFillTx/>
                  <a:latin typeface="+mj-ea"/>
                  <a:ea typeface="+mj-ea"/>
                  <a:cs typeface="宋体" panose="02010600030101010101" pitchFamily="2" charset="-122"/>
                </a:rPr>
                <a:t>昼夜通用信号</a:t>
              </a: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303EB"/>
                  </a:solidFill>
                  <a:effectLst/>
                  <a:uLnTx/>
                  <a:uFillTx/>
                  <a:latin typeface="+mj-ea"/>
                  <a:ea typeface="+mj-ea"/>
                  <a:cs typeface="宋体" panose="02010600030101010101" pitchFamily="2" charset="-122"/>
                </a:rPr>
                <a:t>400m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+mj-ea"/>
                  <a:ea typeface="+mj-ea"/>
                  <a:cs typeface="宋体" panose="02010600030101010101" pitchFamily="2" charset="-122"/>
                </a:rPr>
                <a:t>。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357158" y="2998784"/>
              <a:ext cx="8215370" cy="1588"/>
            </a:xfrm>
            <a:prstGeom prst="line">
              <a:avLst/>
            </a:prstGeom>
            <a:noFill/>
            <a:ln w="28575" cap="flat" cmpd="sng" algn="ctr">
              <a:solidFill>
                <a:srgbClr val="FF9900"/>
              </a:solidFill>
              <a:prstDash val="solid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 rot="5400000">
              <a:off x="8246295" y="2672551"/>
              <a:ext cx="654054" cy="1588"/>
            </a:xfrm>
            <a:prstGeom prst="line">
              <a:avLst/>
            </a:prstGeom>
            <a:noFill/>
            <a:ln w="28575" cap="flat" cmpd="sng" algn="ctr">
              <a:solidFill>
                <a:srgbClr val="FF9900"/>
              </a:solidFill>
              <a:prstDash val="solid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77070" y="314302"/>
            <a:ext cx="3848364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2.2.4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常用色灯信号机</a:t>
            </a:r>
            <a:endParaRPr lang="zh-CN" altLang="en-US" sz="2800" dirty="0"/>
          </a:p>
        </p:txBody>
      </p:sp>
      <p:grpSp>
        <p:nvGrpSpPr>
          <p:cNvPr id="5" name="组合 4"/>
          <p:cNvGrpSpPr/>
          <p:nvPr/>
        </p:nvGrpSpPr>
        <p:grpSpPr>
          <a:xfrm>
            <a:off x="1119946" y="1957376"/>
            <a:ext cx="5572159" cy="1069239"/>
            <a:chOff x="1785920" y="2471812"/>
            <a:chExt cx="5572159" cy="1069239"/>
          </a:xfrm>
        </p:grpSpPr>
        <p:grpSp>
          <p:nvGrpSpPr>
            <p:cNvPr id="6" name="组合 7"/>
            <p:cNvGrpSpPr/>
            <p:nvPr/>
          </p:nvGrpSpPr>
          <p:grpSpPr>
            <a:xfrm>
              <a:off x="2900344" y="2578737"/>
              <a:ext cx="4457735" cy="855391"/>
              <a:chOff x="1114424" y="108545"/>
              <a:chExt cx="4457735" cy="855391"/>
            </a:xfrm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10" name="同侧圆角矩形 9"/>
              <p:cNvSpPr/>
              <p:nvPr/>
            </p:nvSpPr>
            <p:spPr>
              <a:xfrm rot="5400000">
                <a:off x="2915596" y="-1692627"/>
                <a:ext cx="855391" cy="4457735"/>
              </a:xfrm>
              <a:prstGeom prst="round2SameRect">
                <a:avLst/>
              </a:prstGeom>
              <a:solidFill>
                <a:srgbClr val="4BACC6">
                  <a:tint val="40000"/>
                  <a:alpha val="90000"/>
                  <a:hueOff val="0"/>
                  <a:satOff val="0"/>
                  <a:lumOff val="0"/>
                  <a:alphaOff val="0"/>
                </a:srgbClr>
              </a:solidFill>
              <a:ln w="12700" cap="flat" cmpd="sng" algn="ctr">
                <a:noFill/>
                <a:prstDash val="soli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sp>
          <p:sp>
            <p:nvSpPr>
              <p:cNvPr id="11" name="同侧圆角矩形 4"/>
              <p:cNvSpPr/>
              <p:nvPr/>
            </p:nvSpPr>
            <p:spPr>
              <a:xfrm>
                <a:off x="1114425" y="150301"/>
                <a:ext cx="4415978" cy="771877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spcFirstLastPara="0" vert="horz" wrap="square" lIns="247650" tIns="123825" rIns="247650" bIns="123825" numCol="1" spcCol="1270" anchor="ctr" anchorCtr="0">
                <a:noAutofit/>
              </a:bodyPr>
              <a:lstStyle/>
              <a:p>
                <a:pPr marL="285750" marR="0" lvl="1" indent="-285750" algn="l" defTabSz="124460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"/>
                  <a:defRPr/>
                </a:pPr>
                <a:r>
                  <a:rPr kumimoji="0" lang="zh-CN" altLang="en-US" sz="2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333399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透镜式色灯信号机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7" name="组合 8"/>
            <p:cNvGrpSpPr/>
            <p:nvPr/>
          </p:nvGrpSpPr>
          <p:grpSpPr>
            <a:xfrm>
              <a:off x="1785920" y="2471812"/>
              <a:ext cx="1185862" cy="1069239"/>
              <a:chOff x="0" y="1620"/>
              <a:chExt cx="1185862" cy="1069239"/>
            </a:xfrm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8" name="圆角矩形 7"/>
              <p:cNvSpPr/>
              <p:nvPr/>
            </p:nvSpPr>
            <p:spPr>
              <a:xfrm>
                <a:off x="0" y="1620"/>
                <a:ext cx="1185862" cy="1069239"/>
              </a:xfrm>
              <a:prstGeom prst="roundRect">
                <a:avLst/>
              </a:prstGeom>
              <a:solidFill>
                <a:srgbClr val="4BACC6">
                  <a:hueOff val="0"/>
                  <a:satOff val="0"/>
                  <a:lumOff val="0"/>
                  <a:alphaOff val="0"/>
                </a:srgbClr>
              </a:solidFill>
              <a:ln w="38100" cap="flat" cmpd="sng" algn="ctr">
                <a:noFill/>
                <a:prstDash val="soli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sp>
          <p:sp>
            <p:nvSpPr>
              <p:cNvPr id="9" name="圆角矩形 6"/>
              <p:cNvSpPr/>
              <p:nvPr/>
            </p:nvSpPr>
            <p:spPr>
              <a:xfrm>
                <a:off x="52196" y="53816"/>
                <a:ext cx="1081470" cy="964847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spcFirstLastPara="0" vert="horz" wrap="square" lIns="106680" tIns="53340" rIns="106680" bIns="53340" numCol="1" spcCol="1270" anchor="ctr" anchorCtr="0">
                <a:noAutofit/>
              </a:bodyPr>
              <a:lstStyle/>
              <a:p>
                <a:pPr marL="0" marR="0" lvl="0" indent="0" algn="ctr" defTabSz="124460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1977202" y="3671888"/>
            <a:ext cx="5572159" cy="1069239"/>
            <a:chOff x="1785920" y="3594514"/>
            <a:chExt cx="5572159" cy="1069239"/>
          </a:xfrm>
        </p:grpSpPr>
        <p:grpSp>
          <p:nvGrpSpPr>
            <p:cNvPr id="13" name="组合 53"/>
            <p:cNvGrpSpPr/>
            <p:nvPr/>
          </p:nvGrpSpPr>
          <p:grpSpPr>
            <a:xfrm>
              <a:off x="2900344" y="3701439"/>
              <a:ext cx="4457735" cy="855391"/>
              <a:chOff x="1114424" y="1231247"/>
              <a:chExt cx="4457735" cy="855391"/>
            </a:xfrm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17" name="同侧圆角矩形 16"/>
              <p:cNvSpPr/>
              <p:nvPr/>
            </p:nvSpPr>
            <p:spPr>
              <a:xfrm rot="5400000">
                <a:off x="2915596" y="-569925"/>
                <a:ext cx="855391" cy="4457735"/>
              </a:xfrm>
              <a:prstGeom prst="round2SameRect">
                <a:avLst/>
              </a:prstGeom>
              <a:solidFill>
                <a:srgbClr val="4BACC6">
                  <a:tint val="40000"/>
                  <a:alpha val="90000"/>
                  <a:hueOff val="-5370241"/>
                  <a:satOff val="24126"/>
                  <a:lumOff val="1658"/>
                  <a:alphaOff val="0"/>
                </a:srgbClr>
              </a:solidFill>
              <a:ln w="12700" cap="flat" cmpd="sng" algn="ctr">
                <a:noFill/>
                <a:prstDash val="soli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sp>
          <p:sp>
            <p:nvSpPr>
              <p:cNvPr id="18" name="同侧圆角矩形 8"/>
              <p:cNvSpPr/>
              <p:nvPr/>
            </p:nvSpPr>
            <p:spPr>
              <a:xfrm>
                <a:off x="1114425" y="1273003"/>
                <a:ext cx="4415978" cy="771877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spcFirstLastPara="0" vert="horz" wrap="square" lIns="247650" tIns="123825" rIns="247650" bIns="123825" numCol="1" spcCol="1270" anchor="ctr" anchorCtr="0">
                <a:noAutofit/>
              </a:bodyPr>
              <a:lstStyle/>
              <a:p>
                <a:pPr marL="285750" marR="0" lvl="1" indent="-285750" algn="l" defTabSz="124460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"/>
                  <a:defRPr/>
                </a:pPr>
                <a:r>
                  <a:rPr kumimoji="0" lang="zh-CN" altLang="en-US" sz="2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333399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组合式色灯信号机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4" name="组合 54"/>
            <p:cNvGrpSpPr/>
            <p:nvPr/>
          </p:nvGrpSpPr>
          <p:grpSpPr>
            <a:xfrm>
              <a:off x="1785920" y="3594514"/>
              <a:ext cx="1185862" cy="1069239"/>
              <a:chOff x="0" y="1124322"/>
              <a:chExt cx="1185862" cy="1069239"/>
            </a:xfrm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15" name="圆角矩形 14"/>
              <p:cNvSpPr/>
              <p:nvPr/>
            </p:nvSpPr>
            <p:spPr>
              <a:xfrm>
                <a:off x="0" y="1124322"/>
                <a:ext cx="1185862" cy="1069239"/>
              </a:xfrm>
              <a:prstGeom prst="roundRect">
                <a:avLst/>
              </a:prstGeom>
              <a:solidFill>
                <a:srgbClr val="4BACC6">
                  <a:hueOff val="-4966938"/>
                  <a:satOff val="19906"/>
                  <a:lumOff val="4314"/>
                  <a:alphaOff val="0"/>
                </a:srgbClr>
              </a:solidFill>
              <a:ln w="38100" cap="flat" cmpd="sng" algn="ctr">
                <a:noFill/>
                <a:prstDash val="soli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sp>
          <p:sp>
            <p:nvSpPr>
              <p:cNvPr id="16" name="圆角矩形 10"/>
              <p:cNvSpPr/>
              <p:nvPr/>
            </p:nvSpPr>
            <p:spPr>
              <a:xfrm>
                <a:off x="52196" y="1176518"/>
                <a:ext cx="1081470" cy="964847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spcFirstLastPara="0" vert="horz" wrap="square" lIns="106680" tIns="53340" rIns="106680" bIns="53340" numCol="1" spcCol="1270" anchor="ctr" anchorCtr="0">
                <a:noAutofit/>
              </a:bodyPr>
              <a:lstStyle/>
              <a:p>
                <a:pPr marL="0" marR="0" lvl="0" indent="0" algn="ctr" defTabSz="124460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3405962" y="5243524"/>
            <a:ext cx="5572159" cy="1069239"/>
            <a:chOff x="1785920" y="4717215"/>
            <a:chExt cx="5572159" cy="1069239"/>
          </a:xfrm>
        </p:grpSpPr>
        <p:grpSp>
          <p:nvGrpSpPr>
            <p:cNvPr id="20" name="组合 11"/>
            <p:cNvGrpSpPr/>
            <p:nvPr/>
          </p:nvGrpSpPr>
          <p:grpSpPr>
            <a:xfrm>
              <a:off x="2900344" y="4824140"/>
              <a:ext cx="4457735" cy="855391"/>
              <a:chOff x="1114424" y="2353948"/>
              <a:chExt cx="4457735" cy="855391"/>
            </a:xfrm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24" name="同侧圆角矩形 23"/>
              <p:cNvSpPr/>
              <p:nvPr/>
            </p:nvSpPr>
            <p:spPr>
              <a:xfrm rot="5400000">
                <a:off x="2915596" y="552776"/>
                <a:ext cx="855391" cy="4457735"/>
              </a:xfrm>
              <a:prstGeom prst="round2SameRect">
                <a:avLst/>
              </a:prstGeom>
              <a:solidFill>
                <a:srgbClr val="4BACC6">
                  <a:tint val="40000"/>
                  <a:alpha val="90000"/>
                  <a:hueOff val="-10740482"/>
                  <a:satOff val="48253"/>
                  <a:lumOff val="3317"/>
                  <a:alphaOff val="0"/>
                </a:srgbClr>
              </a:solidFill>
              <a:ln w="12700" cap="flat" cmpd="sng" algn="ctr">
                <a:noFill/>
                <a:prstDash val="soli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sp>
          <p:sp>
            <p:nvSpPr>
              <p:cNvPr id="25" name="同侧圆角矩形 12"/>
              <p:cNvSpPr/>
              <p:nvPr/>
            </p:nvSpPr>
            <p:spPr>
              <a:xfrm>
                <a:off x="1114425" y="2395705"/>
                <a:ext cx="4415978" cy="771877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spcFirstLastPara="0" vert="horz" wrap="square" lIns="247650" tIns="123825" rIns="247650" bIns="123825" numCol="1" spcCol="1270" anchor="ctr" anchorCtr="0">
                <a:noAutofit/>
              </a:bodyPr>
              <a:lstStyle/>
              <a:p>
                <a:pPr marL="285750" marR="0" lvl="1" indent="-285750" algn="l" defTabSz="124460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"/>
                  <a:defRPr/>
                </a:pPr>
                <a:r>
                  <a:rPr kumimoji="0" lang="en-US" sz="2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333399"/>
                    </a:solidFill>
                    <a:effectLst/>
                    <a:uLnTx/>
                    <a:uFillTx/>
                    <a:latin typeface="Perpetua" panose="02020502060401020303"/>
                    <a:ea typeface="+mn-ea"/>
                    <a:cs typeface="+mn-cs"/>
                  </a:rPr>
                  <a:t>LED</a:t>
                </a:r>
                <a:r>
                  <a:rPr lang="zh-CN" altLang="en-US" sz="2800" b="1" dirty="0" smtClean="0">
                    <a:solidFill>
                      <a:srgbClr val="333399"/>
                    </a:solidFill>
                    <a:latin typeface="Perpetua" panose="02020502060401020303"/>
                    <a:ea typeface="宋体" panose="02010600030101010101" pitchFamily="2" charset="-122"/>
                  </a:rPr>
                  <a:t>式</a:t>
                </a:r>
                <a:r>
                  <a:rPr kumimoji="0" lang="zh-CN" altLang="en-US" sz="2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333399"/>
                    </a:solidFill>
                    <a:effectLst/>
                    <a:uLnTx/>
                    <a:uFillTx/>
                    <a:latin typeface="Perpetua" panose="02020502060401020303"/>
                    <a:ea typeface="宋体" panose="02010600030101010101" pitchFamily="2" charset="-122"/>
                    <a:cs typeface="+mn-cs"/>
                  </a:rPr>
                  <a:t>色灯信号机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1" name="组合 12"/>
            <p:cNvGrpSpPr/>
            <p:nvPr/>
          </p:nvGrpSpPr>
          <p:grpSpPr>
            <a:xfrm>
              <a:off x="1785920" y="4717215"/>
              <a:ext cx="1185862" cy="1069239"/>
              <a:chOff x="0" y="2247023"/>
              <a:chExt cx="1185862" cy="1069239"/>
            </a:xfrm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22" name="圆角矩形 21"/>
              <p:cNvSpPr/>
              <p:nvPr/>
            </p:nvSpPr>
            <p:spPr>
              <a:xfrm>
                <a:off x="0" y="2247023"/>
                <a:ext cx="1185862" cy="1069239"/>
              </a:xfrm>
              <a:prstGeom prst="roundRect">
                <a:avLst/>
              </a:prstGeom>
              <a:solidFill>
                <a:srgbClr val="4BACC6">
                  <a:hueOff val="-9933876"/>
                  <a:satOff val="39811"/>
                  <a:lumOff val="8628"/>
                  <a:alphaOff val="0"/>
                </a:srgbClr>
              </a:solidFill>
              <a:ln w="38100" cap="flat" cmpd="sng" algn="ctr">
                <a:noFill/>
                <a:prstDash val="soli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sp>
          <p:sp>
            <p:nvSpPr>
              <p:cNvPr id="23" name="圆角矩形 14"/>
              <p:cNvSpPr/>
              <p:nvPr/>
            </p:nvSpPr>
            <p:spPr>
              <a:xfrm>
                <a:off x="52196" y="2299219"/>
                <a:ext cx="1081470" cy="964847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spcFirstLastPara="0" vert="horz" wrap="square" lIns="106680" tIns="53340" rIns="106680" bIns="53340" numCol="1" spcCol="1270" anchor="ctr" anchorCtr="0">
                <a:noAutofit/>
              </a:bodyPr>
              <a:lstStyle/>
              <a:p>
                <a:pPr marL="0" marR="0" lvl="0" indent="0" algn="ctr" defTabSz="124460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学习要点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48442" y="1171558"/>
            <a:ext cx="11144328" cy="563231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知识目标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indent="72009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握信号机的用途及显示含义；</a:t>
            </a:r>
            <a:endParaRPr lang="zh-CN" altLang="en-US" sz="20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72009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掌握透镜式色灯信号机、组合式色灯信号机以、</a:t>
            </a:r>
            <a:r>
              <a:rPr lang="en-US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LED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式信号机的结构；</a:t>
            </a:r>
            <a:endParaRPr lang="zh-CN" altLang="en-US" sz="20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72009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 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掌握信号机点灯电路的基本要求；</a:t>
            </a:r>
            <a:endParaRPr lang="zh-CN" altLang="en-US" sz="20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72009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 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掌握信号机的设置原则；</a:t>
            </a:r>
            <a:endParaRPr lang="zh-CN" altLang="en-US" sz="20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72009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 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了解安全型继电器的型号表示；</a:t>
            </a:r>
            <a:endParaRPr lang="zh-CN" altLang="en-US" sz="20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72009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5. 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了解信号机的图形符号。</a:t>
            </a:r>
            <a:endParaRPr lang="zh-CN" altLang="en-US" sz="20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303E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技能目标：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0303EB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indent="72009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能区分不同类型的色灯信号机；</a:t>
            </a:r>
            <a:endParaRPr lang="zh-CN" altLang="en-US" sz="20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72009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能正确测试信号机电气性能；</a:t>
            </a:r>
            <a:endParaRPr lang="zh-CN" altLang="en-US" sz="20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72009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 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会识读信号布置示意图；</a:t>
            </a:r>
            <a:endParaRPr lang="zh-CN" altLang="en-US" sz="20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72009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 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会更换透镜式色灯信号机的灯泡。</a:t>
            </a:r>
            <a:endParaRPr lang="zh-CN" altLang="en-US" sz="20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4" name="Picture 4" descr="d:\360浏览器\360\360se\360se6\User Data\temp\200912210104249.JPG"/>
          <p:cNvPicPr>
            <a:picLocks noChangeAspect="1" noChangeArrowheads="1"/>
          </p:cNvPicPr>
          <p:nvPr/>
        </p:nvPicPr>
        <p:blipFill>
          <a:blip r:embed="rId1"/>
          <a:srcRect l="9062" t="72980" r="19687" b="2426"/>
          <a:stretch>
            <a:fillRect/>
          </a:stretch>
        </p:blipFill>
        <p:spPr bwMode="auto">
          <a:xfrm flipH="1">
            <a:off x="7406490" y="5600714"/>
            <a:ext cx="4357660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77070" y="314302"/>
            <a:ext cx="3848364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2.2.4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常用色灯信号机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405566" y="1242996"/>
            <a:ext cx="3189531" cy="494945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r>
              <a:rPr lang="zh-CN" altLang="en-US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、透镜式色灯信号机</a:t>
            </a:r>
            <a:endParaRPr lang="zh-CN" altLang="en-US" sz="2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4128" y="1885938"/>
            <a:ext cx="6072230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透镜式色灯信号机结构简单，安装方便，控制电路所用电缆芯线少，得到广泛的应用。</a:t>
            </a:r>
            <a:endParaRPr lang="zh-CN" altLang="en-US" sz="2400" b="1" dirty="0" smtClean="0">
              <a:solidFill>
                <a:srgbClr val="333399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6" name="组合 26"/>
          <p:cNvGrpSpPr/>
          <p:nvPr/>
        </p:nvGrpSpPr>
        <p:grpSpPr bwMode="auto">
          <a:xfrm>
            <a:off x="334128" y="4113221"/>
            <a:ext cx="2198687" cy="701675"/>
            <a:chOff x="95249" y="1416843"/>
            <a:chExt cx="2460625" cy="1230312"/>
          </a:xfrm>
        </p:grpSpPr>
        <p:sp>
          <p:nvSpPr>
            <p:cNvPr id="7" name="圆角矩形 6"/>
            <p:cNvSpPr/>
            <p:nvPr/>
          </p:nvSpPr>
          <p:spPr>
            <a:xfrm>
              <a:off x="95249" y="1416843"/>
              <a:ext cx="2460625" cy="1230312"/>
            </a:xfrm>
            <a:prstGeom prst="roundRect">
              <a:avLst>
                <a:gd name="adj" fmla="val 10000"/>
              </a:avLst>
            </a:prstGeom>
            <a:gradFill rotWithShape="1">
              <a:gsLst>
                <a:gs pos="0">
                  <a:srgbClr val="B83D68">
                    <a:hueOff val="0"/>
                    <a:satOff val="0"/>
                    <a:lumOff val="0"/>
                    <a:alphaOff val="0"/>
                    <a:tint val="74000"/>
                  </a:srgbClr>
                </a:gs>
                <a:gs pos="49000">
                  <a:srgbClr val="B83D68">
                    <a:hueOff val="0"/>
                    <a:satOff val="0"/>
                    <a:lumOff val="0"/>
                    <a:alphaOff val="0"/>
                    <a:tint val="96000"/>
                    <a:shade val="84000"/>
                    <a:satMod val="110000"/>
                  </a:srgbClr>
                </a:gs>
                <a:gs pos="49100">
                  <a:srgbClr val="B83D68">
                    <a:hueOff val="0"/>
                    <a:satOff val="0"/>
                    <a:lumOff val="0"/>
                    <a:alphaOff val="0"/>
                    <a:shade val="55000"/>
                    <a:satMod val="150000"/>
                  </a:srgbClr>
                </a:gs>
                <a:gs pos="92000">
                  <a:srgbClr val="B83D68">
                    <a:hueOff val="0"/>
                    <a:satOff val="0"/>
                    <a:lumOff val="0"/>
                    <a:alphaOff val="0"/>
                    <a:tint val="98000"/>
                    <a:shade val="90000"/>
                    <a:satMod val="128000"/>
                  </a:srgbClr>
                </a:gs>
                <a:gs pos="100000">
                  <a:srgbClr val="B83D68">
                    <a:hueOff val="0"/>
                    <a:satOff val="0"/>
                    <a:lumOff val="0"/>
                    <a:alphaOff val="0"/>
                    <a:tint val="90000"/>
                    <a:shade val="97000"/>
                    <a:satMod val="128000"/>
                  </a:srgbClr>
                </a:gs>
              </a:gsLst>
              <a:lin ang="5400000" scaled="1"/>
            </a:gradFill>
            <a:ln>
              <a:noFill/>
            </a:ln>
            <a:effectLst>
              <a:outerShdw blurRad="39000" dist="25400" dir="5400000" rotWithShape="0">
                <a:srgbClr val="B83D68">
                  <a:hueOff val="0"/>
                  <a:satOff val="0"/>
                  <a:lumOff val="0"/>
                  <a:alphaOff val="0"/>
                  <a:shade val="33000"/>
                  <a:alpha val="83000"/>
                </a:srgbClr>
              </a:outerShdw>
            </a:effectLst>
            <a:scene3d>
              <a:camera prst="orthographicFront" fov="0">
                <a:rot lat="0" lon="0" rev="0"/>
              </a:camera>
              <a:lightRig rig="contrasting" dir="t">
                <a:rot lat="0" lon="0" rev="1500000"/>
              </a:lightRig>
            </a:scene3d>
            <a:sp3d extrusionH="127000" prstMaterial="powder">
              <a:bevelT w="50800" h="63500"/>
            </a:sp3d>
          </p:spPr>
        </p:sp>
        <p:sp>
          <p:nvSpPr>
            <p:cNvPr id="8" name="圆角矩形 4"/>
            <p:cNvSpPr/>
            <p:nvPr/>
          </p:nvSpPr>
          <p:spPr>
            <a:xfrm>
              <a:off x="130781" y="1453028"/>
              <a:ext cx="2389560" cy="115794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38100" tIns="38100" rIns="38100" bIns="38100" spcCol="1270" anchor="ctr"/>
            <a:lstStyle/>
            <a:p>
              <a:pPr marL="0" marR="0" lvl="0" indent="0" algn="ctr" defTabSz="26670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透镜式</a:t>
              </a:r>
              <a:endPara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ctr" defTabSz="26670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色灯信号机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548706" y="3605234"/>
            <a:ext cx="3270234" cy="852472"/>
            <a:chOff x="3643306" y="2933718"/>
            <a:chExt cx="3270234" cy="852472"/>
          </a:xfrm>
        </p:grpSpPr>
        <p:grpSp>
          <p:nvGrpSpPr>
            <p:cNvPr id="10" name="组合 35"/>
            <p:cNvGrpSpPr/>
            <p:nvPr/>
          </p:nvGrpSpPr>
          <p:grpSpPr bwMode="auto">
            <a:xfrm>
              <a:off x="4714831" y="2933718"/>
              <a:ext cx="2198709" cy="700342"/>
              <a:chOff x="3758371" y="1984"/>
              <a:chExt cx="2460624" cy="1230312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3758371" y="1984"/>
                <a:ext cx="2460624" cy="1230312"/>
              </a:xfrm>
              <a:prstGeom prst="roundRect">
                <a:avLst>
                  <a:gd name="adj" fmla="val 10000"/>
                </a:avLst>
              </a:prstGeom>
              <a:gradFill rotWithShape="1">
                <a:gsLst>
                  <a:gs pos="0">
                    <a:srgbClr val="AC66BB">
                      <a:hueOff val="0"/>
                      <a:satOff val="0"/>
                      <a:lumOff val="0"/>
                      <a:alphaOff val="0"/>
                      <a:tint val="74000"/>
                    </a:srgbClr>
                  </a:gs>
                  <a:gs pos="49000">
                    <a:srgbClr val="AC66BB">
                      <a:hueOff val="0"/>
                      <a:satOff val="0"/>
                      <a:lumOff val="0"/>
                      <a:alphaOff val="0"/>
                      <a:tint val="96000"/>
                      <a:shade val="84000"/>
                      <a:satMod val="110000"/>
                    </a:srgbClr>
                  </a:gs>
                  <a:gs pos="49100">
                    <a:srgbClr val="AC66BB">
                      <a:hueOff val="0"/>
                      <a:satOff val="0"/>
                      <a:lumOff val="0"/>
                      <a:alphaOff val="0"/>
                      <a:shade val="55000"/>
                      <a:satMod val="150000"/>
                    </a:srgbClr>
                  </a:gs>
                  <a:gs pos="92000">
                    <a:srgbClr val="AC66BB">
                      <a:hueOff val="0"/>
                      <a:satOff val="0"/>
                      <a:lumOff val="0"/>
                      <a:alphaOff val="0"/>
                      <a:tint val="98000"/>
                      <a:shade val="90000"/>
                      <a:satMod val="128000"/>
                    </a:srgbClr>
                  </a:gs>
                  <a:gs pos="100000">
                    <a:srgbClr val="AC66BB">
                      <a:hueOff val="0"/>
                      <a:satOff val="0"/>
                      <a:lumOff val="0"/>
                      <a:alphaOff val="0"/>
                      <a:tint val="90000"/>
                      <a:shade val="97000"/>
                      <a:satMod val="128000"/>
                    </a:srgbClr>
                  </a:gs>
                </a:gsLst>
                <a:lin ang="5400000" scaled="1"/>
              </a:gradFill>
              <a:ln>
                <a:noFill/>
              </a:ln>
              <a:effectLst>
                <a:outerShdw blurRad="39000" dist="25400" dir="5400000" rotWithShape="0">
                  <a:srgbClr val="AC66BB">
                    <a:hueOff val="0"/>
                    <a:satOff val="0"/>
                    <a:lumOff val="0"/>
                    <a:alphaOff val="0"/>
                    <a:shade val="33000"/>
                    <a:alpha val="83000"/>
                  </a:srgbClr>
                </a:outerShdw>
              </a:effectLst>
              <a:scene3d>
                <a:camera prst="orthographicFront" fov="0">
                  <a:rot lat="0" lon="0" rev="0"/>
                </a:camera>
                <a:lightRig rig="contrasting" dir="t">
                  <a:rot lat="0" lon="0" rev="1500000"/>
                </a:lightRig>
              </a:scene3d>
              <a:sp3d extrusionH="127000" prstMaterial="powder">
                <a:bevelT w="50800" h="63500"/>
              </a:sp3d>
            </p:spPr>
          </p:sp>
          <p:sp>
            <p:nvSpPr>
              <p:cNvPr id="13" name="圆角矩形 8"/>
              <p:cNvSpPr/>
              <p:nvPr/>
            </p:nvSpPr>
            <p:spPr>
              <a:xfrm>
                <a:off x="3870321" y="38238"/>
                <a:ext cx="2206545" cy="1157357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lIns="38100" tIns="38100" rIns="38100" bIns="38100" spcCol="1270" anchor="ctr"/>
              <a:lstStyle/>
              <a:p>
                <a:pPr marL="0" marR="0" lvl="0" indent="0" algn="ctr" defTabSz="26670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+mn-cs"/>
                  </a:rPr>
                  <a:t>高柱型</a:t>
                </a:r>
                <a:endPara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  <p:cxnSp>
          <p:nvCxnSpPr>
            <p:cNvPr id="11" name="直接连接符 10"/>
            <p:cNvCxnSpPr/>
            <p:nvPr/>
          </p:nvCxnSpPr>
          <p:spPr>
            <a:xfrm flipV="1">
              <a:off x="3643306" y="3259931"/>
              <a:ext cx="1071525" cy="526259"/>
            </a:xfrm>
            <a:prstGeom prst="line">
              <a:avLst/>
            </a:prstGeom>
            <a:ln w="28575">
              <a:solidFill>
                <a:srgbClr val="CC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2548706" y="4457706"/>
            <a:ext cx="3276584" cy="986211"/>
            <a:chOff x="3643306" y="3786190"/>
            <a:chExt cx="3276584" cy="986211"/>
          </a:xfrm>
        </p:grpSpPr>
        <p:grpSp>
          <p:nvGrpSpPr>
            <p:cNvPr id="15" name="组合 39"/>
            <p:cNvGrpSpPr/>
            <p:nvPr/>
          </p:nvGrpSpPr>
          <p:grpSpPr bwMode="auto">
            <a:xfrm>
              <a:off x="4721627" y="4071942"/>
              <a:ext cx="2198263" cy="700459"/>
              <a:chOff x="3540125" y="2831703"/>
              <a:chExt cx="2460625" cy="1230312"/>
            </a:xfrm>
          </p:grpSpPr>
          <p:sp>
            <p:nvSpPr>
              <p:cNvPr id="17" name="圆角矩形 16"/>
              <p:cNvSpPr/>
              <p:nvPr/>
            </p:nvSpPr>
            <p:spPr>
              <a:xfrm>
                <a:off x="3540125" y="2831703"/>
                <a:ext cx="2460625" cy="1230312"/>
              </a:xfrm>
              <a:prstGeom prst="roundRect">
                <a:avLst>
                  <a:gd name="adj" fmla="val 10000"/>
                </a:avLst>
              </a:prstGeom>
              <a:gradFill rotWithShape="1">
                <a:gsLst>
                  <a:gs pos="0">
                    <a:srgbClr val="AC66BB">
                      <a:hueOff val="0"/>
                      <a:satOff val="0"/>
                      <a:lumOff val="0"/>
                      <a:alphaOff val="0"/>
                      <a:tint val="74000"/>
                    </a:srgbClr>
                  </a:gs>
                  <a:gs pos="49000">
                    <a:srgbClr val="AC66BB">
                      <a:hueOff val="0"/>
                      <a:satOff val="0"/>
                      <a:lumOff val="0"/>
                      <a:alphaOff val="0"/>
                      <a:tint val="96000"/>
                      <a:shade val="84000"/>
                      <a:satMod val="110000"/>
                    </a:srgbClr>
                  </a:gs>
                  <a:gs pos="49100">
                    <a:srgbClr val="AC66BB">
                      <a:hueOff val="0"/>
                      <a:satOff val="0"/>
                      <a:lumOff val="0"/>
                      <a:alphaOff val="0"/>
                      <a:shade val="55000"/>
                      <a:satMod val="150000"/>
                    </a:srgbClr>
                  </a:gs>
                  <a:gs pos="92000">
                    <a:srgbClr val="AC66BB">
                      <a:hueOff val="0"/>
                      <a:satOff val="0"/>
                      <a:lumOff val="0"/>
                      <a:alphaOff val="0"/>
                      <a:tint val="98000"/>
                      <a:shade val="90000"/>
                      <a:satMod val="128000"/>
                    </a:srgbClr>
                  </a:gs>
                  <a:gs pos="100000">
                    <a:srgbClr val="AC66BB">
                      <a:hueOff val="0"/>
                      <a:satOff val="0"/>
                      <a:lumOff val="0"/>
                      <a:alphaOff val="0"/>
                      <a:tint val="90000"/>
                      <a:shade val="97000"/>
                      <a:satMod val="128000"/>
                    </a:srgbClr>
                  </a:gs>
                </a:gsLst>
                <a:lin ang="5400000" scaled="1"/>
              </a:gradFill>
              <a:ln>
                <a:noFill/>
              </a:ln>
              <a:effectLst>
                <a:outerShdw blurRad="39000" dist="25400" dir="5400000" rotWithShape="0">
                  <a:srgbClr val="AC66BB">
                    <a:hueOff val="0"/>
                    <a:satOff val="0"/>
                    <a:lumOff val="0"/>
                    <a:alphaOff val="0"/>
                    <a:shade val="33000"/>
                    <a:alpha val="83000"/>
                  </a:srgbClr>
                </a:outerShdw>
              </a:effectLst>
              <a:scene3d>
                <a:camera prst="orthographicFront" fov="0">
                  <a:rot lat="0" lon="0" rev="0"/>
                </a:camera>
                <a:lightRig rig="contrasting" dir="t">
                  <a:rot lat="0" lon="0" rev="1500000"/>
                </a:lightRig>
              </a:scene3d>
              <a:sp3d extrusionH="127000" prstMaterial="powder">
                <a:bevelT w="50800" h="63500"/>
              </a:sp3d>
            </p:spPr>
          </p:sp>
          <p:sp>
            <p:nvSpPr>
              <p:cNvPr id="18" name="圆角矩形 16"/>
              <p:cNvSpPr/>
              <p:nvPr/>
            </p:nvSpPr>
            <p:spPr>
              <a:xfrm>
                <a:off x="3575190" y="2868606"/>
                <a:ext cx="2390021" cy="115716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lIns="38100" tIns="38100" rIns="38100" bIns="38100" spcCol="1270" anchor="ctr"/>
              <a:lstStyle/>
              <a:p>
                <a:pPr marL="0" marR="0" lvl="0" indent="0" algn="ctr" defTabSz="266700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2400" b="1" kern="0" dirty="0" smtClean="0">
                    <a:solidFill>
                      <a:sysClr val="window" lastClr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矮柱型</a:t>
                </a:r>
                <a:endPara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  <p:cxnSp>
          <p:nvCxnSpPr>
            <p:cNvPr id="16" name="直接连接符 15"/>
            <p:cNvCxnSpPr/>
            <p:nvPr/>
          </p:nvCxnSpPr>
          <p:spPr>
            <a:xfrm>
              <a:off x="3643306" y="3786190"/>
              <a:ext cx="1071570" cy="571504"/>
            </a:xfrm>
            <a:prstGeom prst="line">
              <a:avLst/>
            </a:prstGeom>
            <a:ln w="28575">
              <a:solidFill>
                <a:srgbClr val="CC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矩形 19"/>
          <p:cNvSpPr/>
          <p:nvPr/>
        </p:nvSpPr>
        <p:spPr>
          <a:xfrm>
            <a:off x="5977730" y="3470279"/>
            <a:ext cx="47149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高柱信号机的信号机构安装在信号机柱上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2691582" y="5815028"/>
            <a:ext cx="42862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矮柱型信号机构安装在混凝土基柱上</a:t>
            </a:r>
            <a:endParaRPr lang="zh-CN" altLang="en-US" dirty="0"/>
          </a:p>
        </p:txBody>
      </p:sp>
      <p:pic>
        <p:nvPicPr>
          <p:cNvPr id="22" name="Picture 2" descr="d:\360浏览器\360\360se\360se6\User Data\temp\s_jpg_97f6735fjw1e6m2b5dd26j20ci08c74w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977862" y="4243392"/>
            <a:ext cx="4459341" cy="2743194"/>
          </a:xfrm>
          <a:prstGeom prst="rect">
            <a:avLst/>
          </a:prstGeom>
          <a:noFill/>
        </p:spPr>
      </p:pic>
      <p:pic>
        <p:nvPicPr>
          <p:cNvPr id="23" name="Picture 2" descr="d:\360浏览器\360\360se\360se6\User Data\temp\72d35c20xa712c25806fc&amp;690.jp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549234" y="0"/>
            <a:ext cx="4523168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77070" y="314302"/>
            <a:ext cx="3848364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2.2.4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常用色灯信号机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477004" y="1314434"/>
            <a:ext cx="5355187" cy="494945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r>
              <a:rPr lang="zh-CN" altLang="en-US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、透镜式色灯信号机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（查找信号机）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d:\360浏览器\360\360se\360se6\User Data\temp\20100411_4f7478e254e64c8bdfd500FzGtADsDYx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763020" y="2028814"/>
            <a:ext cx="6929486" cy="48215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77070" y="314302"/>
            <a:ext cx="3848364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2.2.4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常用色灯信号机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477004" y="1242996"/>
            <a:ext cx="3189531" cy="494945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r>
              <a:rPr lang="zh-CN" altLang="en-US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、透镜式色灯信号机</a:t>
            </a:r>
            <a:endParaRPr lang="zh-CN" altLang="en-US" sz="2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下箭头 4"/>
          <p:cNvSpPr/>
          <p:nvPr/>
        </p:nvSpPr>
        <p:spPr>
          <a:xfrm>
            <a:off x="4977599" y="4559694"/>
            <a:ext cx="357190" cy="642942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5104847" y="3028946"/>
            <a:ext cx="4813135" cy="572653"/>
            <a:chOff x="1913166" y="4184268"/>
            <a:chExt cx="4813135" cy="572653"/>
          </a:xfrm>
        </p:grpSpPr>
        <p:sp>
          <p:nvSpPr>
            <p:cNvPr id="7" name="直接连接符 4"/>
            <p:cNvSpPr/>
            <p:nvPr/>
          </p:nvSpPr>
          <p:spPr>
            <a:xfrm>
              <a:off x="4274014" y="4184268"/>
              <a:ext cx="91440" cy="572653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572653"/>
                  </a:lnTo>
                </a:path>
              </a:pathLst>
            </a:custGeom>
            <a:noFill/>
            <a:ln w="28575" cap="flat" cmpd="sng" algn="ctr">
              <a:solidFill>
                <a:srgbClr val="4BACC6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</p:sp>
        <p:grpSp>
          <p:nvGrpSpPr>
            <p:cNvPr id="8" name="组合 24"/>
            <p:cNvGrpSpPr/>
            <p:nvPr/>
          </p:nvGrpSpPr>
          <p:grpSpPr>
            <a:xfrm>
              <a:off x="1913166" y="4184268"/>
              <a:ext cx="4813135" cy="572653"/>
              <a:chOff x="1913166" y="4184268"/>
              <a:chExt cx="4813135" cy="572653"/>
            </a:xfrm>
          </p:grpSpPr>
          <p:sp>
            <p:nvSpPr>
              <p:cNvPr id="9" name="直接连接符 3"/>
              <p:cNvSpPr/>
              <p:nvPr/>
            </p:nvSpPr>
            <p:spPr>
              <a:xfrm>
                <a:off x="4319734" y="4184268"/>
                <a:ext cx="2406567" cy="572653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0"/>
                    </a:moveTo>
                    <a:lnTo>
                      <a:pt x="0" y="390246"/>
                    </a:lnTo>
                    <a:lnTo>
                      <a:pt x="2406567" y="390246"/>
                    </a:lnTo>
                    <a:lnTo>
                      <a:pt x="2406567" y="572653"/>
                    </a:lnTo>
                  </a:path>
                </a:pathLst>
              </a:custGeom>
              <a:noFill/>
              <a:ln w="28575" cap="flat" cmpd="sng" algn="ctr">
                <a:solidFill>
                  <a:srgbClr val="4BACC6">
                    <a:hueOff val="0"/>
                    <a:satOff val="0"/>
                    <a:lumOff val="0"/>
                    <a:alphaOff val="0"/>
                  </a:srgbClr>
                </a:solidFill>
                <a:prstDash val="solid"/>
              </a:ln>
              <a:effectLst/>
            </p:spPr>
          </p:sp>
          <p:sp>
            <p:nvSpPr>
              <p:cNvPr id="10" name="直接连接符 5"/>
              <p:cNvSpPr/>
              <p:nvPr/>
            </p:nvSpPr>
            <p:spPr>
              <a:xfrm>
                <a:off x="1913166" y="4184268"/>
                <a:ext cx="2406567" cy="572653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2406567" y="0"/>
                    </a:moveTo>
                    <a:lnTo>
                      <a:pt x="2406567" y="390246"/>
                    </a:lnTo>
                    <a:lnTo>
                      <a:pt x="0" y="390246"/>
                    </a:lnTo>
                    <a:lnTo>
                      <a:pt x="0" y="572653"/>
                    </a:lnTo>
                  </a:path>
                </a:pathLst>
              </a:custGeom>
              <a:noFill/>
              <a:ln w="28575" cap="flat" cmpd="sng" algn="ctr">
                <a:solidFill>
                  <a:srgbClr val="4BACC6">
                    <a:hueOff val="0"/>
                    <a:satOff val="0"/>
                    <a:lumOff val="0"/>
                    <a:alphaOff val="0"/>
                  </a:srgbClr>
                </a:solidFill>
                <a:prstDash val="solid"/>
              </a:ln>
              <a:effectLst/>
            </p:spPr>
          </p:sp>
        </p:grpSp>
      </p:grpSp>
      <p:grpSp>
        <p:nvGrpSpPr>
          <p:cNvPr id="11" name="组合 10"/>
          <p:cNvGrpSpPr/>
          <p:nvPr/>
        </p:nvGrpSpPr>
        <p:grpSpPr>
          <a:xfrm>
            <a:off x="5906293" y="2130802"/>
            <a:ext cx="2963201" cy="928694"/>
            <a:chOff x="2721273" y="3286124"/>
            <a:chExt cx="2963201" cy="1105983"/>
          </a:xfrm>
        </p:grpSpPr>
        <p:sp>
          <p:nvSpPr>
            <p:cNvPr id="12" name="圆角矩形 11"/>
            <p:cNvSpPr/>
            <p:nvPr/>
          </p:nvSpPr>
          <p:spPr>
            <a:xfrm>
              <a:off x="2721273" y="3286124"/>
              <a:ext cx="2707982" cy="898143"/>
            </a:xfrm>
            <a:prstGeom prst="roundRect">
              <a:avLst>
                <a:gd name="adj" fmla="val 10000"/>
              </a:avLst>
            </a:prstGeom>
            <a:solidFill>
              <a:srgbClr val="9BBB59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</p:sp>
        <p:grpSp>
          <p:nvGrpSpPr>
            <p:cNvPr id="13" name="组合 85"/>
            <p:cNvGrpSpPr/>
            <p:nvPr/>
          </p:nvGrpSpPr>
          <p:grpSpPr>
            <a:xfrm>
              <a:off x="2935587" y="3493964"/>
              <a:ext cx="2748887" cy="898143"/>
              <a:chOff x="1972405" y="384957"/>
              <a:chExt cx="3075860" cy="1250321"/>
            </a:xfrm>
          </p:grpSpPr>
          <p:sp>
            <p:nvSpPr>
              <p:cNvPr id="14" name="圆角矩形 13"/>
              <p:cNvSpPr/>
              <p:nvPr/>
            </p:nvSpPr>
            <p:spPr>
              <a:xfrm>
                <a:off x="1977400" y="384957"/>
                <a:ext cx="3030089" cy="1250321"/>
              </a:xfrm>
              <a:prstGeom prst="roundRect">
                <a:avLst>
                  <a:gd name="adj" fmla="val 10000"/>
                </a:avLst>
              </a:prstGeom>
              <a:solidFill>
                <a:sysClr val="window" lastClr="FFFFFF">
                  <a:alpha val="90000"/>
                  <a:hueOff val="0"/>
                  <a:satOff val="0"/>
                  <a:lumOff val="0"/>
                  <a:alphaOff val="0"/>
                </a:sysClr>
              </a:solidFill>
              <a:ln w="12700" cap="flat" cmpd="sng" algn="ctr">
                <a:solidFill>
                  <a:srgbClr val="9BBB59">
                    <a:hueOff val="0"/>
                    <a:satOff val="0"/>
                    <a:lumOff val="0"/>
                    <a:alphaOff val="0"/>
                  </a:srgbClr>
                </a:solidFill>
                <a:prstDash val="solid"/>
              </a:ln>
              <a:effectLst/>
            </p:spPr>
          </p:sp>
          <p:sp>
            <p:nvSpPr>
              <p:cNvPr id="15" name="圆角矩形 8"/>
              <p:cNvSpPr/>
              <p:nvPr/>
            </p:nvSpPr>
            <p:spPr>
              <a:xfrm>
                <a:off x="1972405" y="421578"/>
                <a:ext cx="3075860" cy="1177079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spcFirstLastPara="0" vert="horz" wrap="square" lIns="114300" tIns="114300" rIns="114300" bIns="114300" numCol="1" spcCol="1270" anchor="ctr" anchorCtr="0">
                <a:noAutofit/>
              </a:bodyPr>
              <a:lstStyle/>
              <a:p>
                <a:pPr marL="0" marR="0" lvl="0" indent="0" algn="ctr" defTabSz="133350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333399"/>
                    </a:solidFill>
                    <a:effectLst/>
                    <a:uLnTx/>
                    <a:uFillTx/>
                    <a:latin typeface="Perpetua" panose="02020502060401020303"/>
                    <a:ea typeface="宋体" panose="02010600030101010101" pitchFamily="2" charset="-122"/>
                    <a:cs typeface="+mn-cs"/>
                  </a:rPr>
                  <a:t>透镜式色灯信号机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Perpetua" panose="02020502060401020303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4120343" y="3601599"/>
            <a:ext cx="2187787" cy="958095"/>
            <a:chOff x="928662" y="4756921"/>
            <a:chExt cx="2187787" cy="1458161"/>
          </a:xfrm>
        </p:grpSpPr>
        <p:sp>
          <p:nvSpPr>
            <p:cNvPr id="17" name="圆角矩形 16"/>
            <p:cNvSpPr/>
            <p:nvPr/>
          </p:nvSpPr>
          <p:spPr>
            <a:xfrm>
              <a:off x="928662" y="4756921"/>
              <a:ext cx="1969009" cy="1250321"/>
            </a:xfrm>
            <a:prstGeom prst="roundRect">
              <a:avLst>
                <a:gd name="adj" fmla="val 10000"/>
              </a:avLst>
            </a:prstGeom>
            <a:solidFill>
              <a:srgbClr val="4BACC6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</p:sp>
        <p:grpSp>
          <p:nvGrpSpPr>
            <p:cNvPr id="18" name="组合 11"/>
            <p:cNvGrpSpPr/>
            <p:nvPr/>
          </p:nvGrpSpPr>
          <p:grpSpPr>
            <a:xfrm>
              <a:off x="1147440" y="4964761"/>
              <a:ext cx="1969009" cy="1250321"/>
              <a:chOff x="218778" y="2207932"/>
              <a:chExt cx="1969009" cy="1250321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218778" y="2207932"/>
                <a:ext cx="1969009" cy="1250321"/>
              </a:xfrm>
              <a:prstGeom prst="roundRect">
                <a:avLst>
                  <a:gd name="adj" fmla="val 10000"/>
                </a:avLst>
              </a:prstGeom>
              <a:solidFill>
                <a:sysClr val="window" lastClr="FFFFFF">
                  <a:alpha val="90000"/>
                  <a:hueOff val="0"/>
                  <a:satOff val="0"/>
                  <a:lumOff val="0"/>
                  <a:alphaOff val="0"/>
                </a:sysClr>
              </a:solidFill>
              <a:ln w="12700" cap="flat" cmpd="sng" algn="ctr">
                <a:solidFill>
                  <a:srgbClr val="4BACC6">
                    <a:hueOff val="0"/>
                    <a:satOff val="0"/>
                    <a:lumOff val="0"/>
                    <a:alphaOff val="0"/>
                  </a:srgbClr>
                </a:solidFill>
                <a:prstDash val="solid"/>
              </a:ln>
              <a:effectLst/>
            </p:spPr>
          </p:sp>
          <p:sp>
            <p:nvSpPr>
              <p:cNvPr id="20" name="圆角矩形 11"/>
              <p:cNvSpPr/>
              <p:nvPr/>
            </p:nvSpPr>
            <p:spPr>
              <a:xfrm>
                <a:off x="255399" y="2244553"/>
                <a:ext cx="1895767" cy="1177079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spcFirstLastPara="0" vert="horz" wrap="square" lIns="114300" tIns="114300" rIns="114300" bIns="114300" numCol="1" spcCol="1270" anchor="ctr" anchorCtr="0">
                <a:noAutofit/>
              </a:bodyPr>
              <a:lstStyle/>
              <a:p>
                <a:pPr marL="0" marR="0" lvl="0" indent="0" algn="ctr" defTabSz="133350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333399"/>
                    </a:solidFill>
                    <a:effectLst/>
                    <a:uLnTx/>
                    <a:uFillTx/>
                    <a:latin typeface="Perpetua" panose="02020502060401020303"/>
                    <a:ea typeface="宋体" panose="02010600030101010101" pitchFamily="2" charset="-122"/>
                    <a:cs typeface="+mn-cs"/>
                  </a:rPr>
                  <a:t>单显示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Perpetua" panose="02020502060401020303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6526910" y="3601599"/>
            <a:ext cx="2187788" cy="958095"/>
            <a:chOff x="3335229" y="4756921"/>
            <a:chExt cx="2187788" cy="1458161"/>
          </a:xfrm>
        </p:grpSpPr>
        <p:sp>
          <p:nvSpPr>
            <p:cNvPr id="22" name="圆角矩形 21"/>
            <p:cNvSpPr/>
            <p:nvPr/>
          </p:nvSpPr>
          <p:spPr>
            <a:xfrm>
              <a:off x="3335229" y="4756921"/>
              <a:ext cx="1969009" cy="1250321"/>
            </a:xfrm>
            <a:prstGeom prst="roundRect">
              <a:avLst>
                <a:gd name="adj" fmla="val 10000"/>
              </a:avLst>
            </a:prstGeom>
            <a:solidFill>
              <a:srgbClr val="4BACC6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</p:sp>
        <p:grpSp>
          <p:nvGrpSpPr>
            <p:cNvPr id="23" name="组合 13"/>
            <p:cNvGrpSpPr/>
            <p:nvPr/>
          </p:nvGrpSpPr>
          <p:grpSpPr>
            <a:xfrm>
              <a:off x="3554008" y="4964761"/>
              <a:ext cx="1969009" cy="1250321"/>
              <a:chOff x="2625346" y="2207932"/>
              <a:chExt cx="1969009" cy="1250321"/>
            </a:xfrm>
          </p:grpSpPr>
          <p:sp>
            <p:nvSpPr>
              <p:cNvPr id="24" name="圆角矩形 18"/>
              <p:cNvSpPr/>
              <p:nvPr/>
            </p:nvSpPr>
            <p:spPr>
              <a:xfrm>
                <a:off x="2625346" y="2207932"/>
                <a:ext cx="1969009" cy="1250321"/>
              </a:xfrm>
              <a:prstGeom prst="roundRect">
                <a:avLst>
                  <a:gd name="adj" fmla="val 10000"/>
                </a:avLst>
              </a:prstGeom>
              <a:solidFill>
                <a:sysClr val="window" lastClr="FFFFFF">
                  <a:alpha val="90000"/>
                  <a:hueOff val="0"/>
                  <a:satOff val="0"/>
                  <a:lumOff val="0"/>
                  <a:alphaOff val="0"/>
                </a:sysClr>
              </a:solidFill>
              <a:ln w="12700" cap="flat" cmpd="sng" algn="ctr">
                <a:solidFill>
                  <a:srgbClr val="4BACC6">
                    <a:hueOff val="0"/>
                    <a:satOff val="0"/>
                    <a:lumOff val="0"/>
                    <a:alphaOff val="0"/>
                  </a:srgbClr>
                </a:solidFill>
                <a:prstDash val="solid"/>
              </a:ln>
              <a:effectLst/>
            </p:spPr>
          </p:sp>
          <p:sp>
            <p:nvSpPr>
              <p:cNvPr id="25" name="圆角矩形 14"/>
              <p:cNvSpPr/>
              <p:nvPr/>
            </p:nvSpPr>
            <p:spPr>
              <a:xfrm>
                <a:off x="2661967" y="2244553"/>
                <a:ext cx="1895767" cy="1177079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spcFirstLastPara="0" vert="horz" wrap="square" lIns="114300" tIns="114300" rIns="114300" bIns="114300" numCol="1" spcCol="1270" anchor="ctr" anchorCtr="0">
                <a:noAutofit/>
              </a:bodyPr>
              <a:lstStyle/>
              <a:p>
                <a:pPr marL="0" marR="0" lvl="0" indent="0" algn="ctr" defTabSz="133350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333399"/>
                    </a:solidFill>
                    <a:effectLst/>
                    <a:uLnTx/>
                    <a:uFillTx/>
                    <a:latin typeface="Perpetua" panose="02020502060401020303"/>
                    <a:ea typeface="宋体" panose="02010600030101010101" pitchFamily="2" charset="-122"/>
                    <a:cs typeface="+mn-cs"/>
                  </a:rPr>
                  <a:t>二显示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Perpetua" panose="02020502060401020303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8933478" y="3601599"/>
            <a:ext cx="2187788" cy="958095"/>
            <a:chOff x="5741797" y="4756921"/>
            <a:chExt cx="2187788" cy="1458161"/>
          </a:xfrm>
        </p:grpSpPr>
        <p:sp>
          <p:nvSpPr>
            <p:cNvPr id="27" name="圆角矩形 26"/>
            <p:cNvSpPr/>
            <p:nvPr/>
          </p:nvSpPr>
          <p:spPr>
            <a:xfrm>
              <a:off x="5741797" y="4756921"/>
              <a:ext cx="1969009" cy="1250321"/>
            </a:xfrm>
            <a:prstGeom prst="roundRect">
              <a:avLst>
                <a:gd name="adj" fmla="val 10000"/>
              </a:avLst>
            </a:prstGeom>
            <a:solidFill>
              <a:srgbClr val="4BACC6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</p:sp>
        <p:grpSp>
          <p:nvGrpSpPr>
            <p:cNvPr id="28" name="组合 15"/>
            <p:cNvGrpSpPr/>
            <p:nvPr/>
          </p:nvGrpSpPr>
          <p:grpSpPr>
            <a:xfrm>
              <a:off x="5960576" y="4964761"/>
              <a:ext cx="1969009" cy="1250321"/>
              <a:chOff x="5031914" y="2207932"/>
              <a:chExt cx="1969009" cy="1250321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5031914" y="2207932"/>
                <a:ext cx="1969009" cy="1250321"/>
              </a:xfrm>
              <a:prstGeom prst="roundRect">
                <a:avLst>
                  <a:gd name="adj" fmla="val 10000"/>
                </a:avLst>
              </a:prstGeom>
              <a:solidFill>
                <a:sysClr val="window" lastClr="FFFFFF">
                  <a:alpha val="90000"/>
                  <a:hueOff val="0"/>
                  <a:satOff val="0"/>
                  <a:lumOff val="0"/>
                  <a:alphaOff val="0"/>
                </a:sysClr>
              </a:solidFill>
              <a:ln w="12700" cap="flat" cmpd="sng" algn="ctr">
                <a:solidFill>
                  <a:srgbClr val="4BACC6">
                    <a:hueOff val="0"/>
                    <a:satOff val="0"/>
                    <a:lumOff val="0"/>
                    <a:alphaOff val="0"/>
                  </a:srgbClr>
                </a:solidFill>
                <a:prstDash val="solid"/>
              </a:ln>
              <a:effectLst/>
            </p:spPr>
          </p:sp>
          <p:sp>
            <p:nvSpPr>
              <p:cNvPr id="30" name="圆角矩形 17"/>
              <p:cNvSpPr/>
              <p:nvPr/>
            </p:nvSpPr>
            <p:spPr>
              <a:xfrm>
                <a:off x="5068535" y="2244553"/>
                <a:ext cx="1895767" cy="1177079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spcFirstLastPara="0" vert="horz" wrap="square" lIns="114300" tIns="114300" rIns="114300" bIns="114300" numCol="1" spcCol="1270" anchor="ctr" anchorCtr="0">
                <a:noAutofit/>
              </a:bodyPr>
              <a:lstStyle/>
              <a:p>
                <a:pPr marL="0" marR="0" lvl="0" indent="0" algn="ctr" defTabSz="133350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333399"/>
                    </a:solidFill>
                    <a:effectLst/>
                    <a:uLnTx/>
                    <a:uFillTx/>
                    <a:latin typeface="Perpetua" panose="02020502060401020303"/>
                    <a:ea typeface="宋体" panose="02010600030101010101" pitchFamily="2" charset="-122"/>
                    <a:cs typeface="+mn-cs"/>
                  </a:rPr>
                  <a:t>三显示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Perpetua" panose="02020502060401020303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31" name="TextBox 30"/>
          <p:cNvSpPr txBox="1"/>
          <p:nvPr/>
        </p:nvSpPr>
        <p:spPr>
          <a:xfrm>
            <a:off x="3906029" y="5202636"/>
            <a:ext cx="23574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333399"/>
                </a:solidFill>
                <a:latin typeface="+mj-ea"/>
                <a:ea typeface="+mj-ea"/>
              </a:rPr>
              <a:t>阻挡信号机，以及及复示信号、引导信号及进路表示器。</a:t>
            </a:r>
            <a:endParaRPr lang="zh-CN" altLang="en-US" sz="2400" b="1" dirty="0">
              <a:solidFill>
                <a:srgbClr val="333399"/>
              </a:solidFill>
              <a:latin typeface="+mj-ea"/>
              <a:ea typeface="+mj-ea"/>
            </a:endParaRPr>
          </a:p>
        </p:txBody>
      </p:sp>
      <p:sp>
        <p:nvSpPr>
          <p:cNvPr id="32" name="右大括号 31"/>
          <p:cNvSpPr/>
          <p:nvPr/>
        </p:nvSpPr>
        <p:spPr>
          <a:xfrm rot="5400000">
            <a:off x="8585218" y="3595281"/>
            <a:ext cx="357190" cy="2714644"/>
          </a:xfrm>
          <a:prstGeom prst="righ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7335053" y="5204612"/>
            <a:ext cx="27146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b="1" dirty="0" smtClean="0">
                <a:solidFill>
                  <a:srgbClr val="333399"/>
                </a:solidFill>
                <a:latin typeface="+mj-ea"/>
                <a:ea typeface="+mj-ea"/>
              </a:rPr>
              <a:t>    按灯光配列对信号灯位颜色的规定安装有色内透镜。</a:t>
            </a:r>
            <a:endParaRPr lang="zh-CN" altLang="en-US" sz="2400" b="1" dirty="0" smtClean="0">
              <a:solidFill>
                <a:srgbClr val="333399"/>
              </a:solidFill>
              <a:latin typeface="+mj-ea"/>
              <a:ea typeface="+mj-ea"/>
            </a:endParaRPr>
          </a:p>
        </p:txBody>
      </p:sp>
      <p:pic>
        <p:nvPicPr>
          <p:cNvPr id="34" name="Picture 4" descr="d:\360浏览器\360\360se\360se6\User Data\temp\849428s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62690" y="2886070"/>
            <a:ext cx="3252511" cy="3500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1" grpId="0"/>
      <p:bldP spid="32" grpId="0" animBg="1"/>
      <p:bldP spid="3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77070" y="242864"/>
            <a:ext cx="3848364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2.2.4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常用色灯信号机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477004" y="1242996"/>
            <a:ext cx="3189531" cy="494945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r>
              <a:rPr lang="zh-CN" altLang="en-US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、透镜式色灯信号机</a:t>
            </a:r>
            <a:endParaRPr lang="zh-CN" altLang="en-US" sz="2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8442" y="2386004"/>
            <a:ext cx="102156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 透镜式信号机的机构：</a:t>
            </a:r>
            <a:r>
              <a:rPr lang="zh-CN" altLang="en-US" sz="2400" b="1" u="sng" dirty="0" smtClean="0">
                <a:solidFill>
                  <a:srgbClr val="0303EB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透镜组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、灯泡、灯座、遮檐和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背板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组成。</a:t>
            </a:r>
            <a:endParaRPr lang="zh-CN" altLang="en-US" sz="2400" b="1" dirty="0" smtClean="0">
              <a:solidFill>
                <a:srgbClr val="333399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549102" y="3386136"/>
            <a:ext cx="6000792" cy="2857520"/>
            <a:chOff x="4786314" y="2428868"/>
            <a:chExt cx="4000528" cy="3857652"/>
          </a:xfrm>
        </p:grpSpPr>
        <p:sp>
          <p:nvSpPr>
            <p:cNvPr id="7" name="对角圆角矩形 6"/>
            <p:cNvSpPr/>
            <p:nvPr/>
          </p:nvSpPr>
          <p:spPr>
            <a:xfrm>
              <a:off x="4786314" y="2428868"/>
              <a:ext cx="4000528" cy="3857652"/>
            </a:xfrm>
            <a:prstGeom prst="round2DiagRect">
              <a:avLst/>
            </a:prstGeom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path path="circle">
                <a:fillToRect r="100000" b="100000"/>
              </a:path>
              <a:tileRect l="-100000" t="-100000"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Rectangle 1"/>
            <p:cNvSpPr>
              <a:spLocks noChangeArrowheads="1"/>
            </p:cNvSpPr>
            <p:nvPr/>
          </p:nvSpPr>
          <p:spPr bwMode="auto">
            <a:xfrm>
              <a:off x="4929190" y="2714620"/>
              <a:ext cx="3786214" cy="341632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91440" tIns="45720" rIns="91440" bIns="45720" numCol="1" anchor="ctr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24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（</a:t>
              </a:r>
              <a:r>
                <a:rPr kumimoji="0" lang="en-US" altLang="zh-CN" sz="24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宋体" panose="02010600030101010101" pitchFamily="2" charset="-122"/>
                </a:rPr>
                <a:t>1</a:t>
              </a:r>
              <a:r>
                <a:rPr kumimoji="0" lang="zh-CN" altLang="en-US" sz="24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）透镜组：装在镜架框上，由两块带棱凸透镜组成，其中内测透镜有色带棱外凸透镜，外侧透镜为无色带棱内凸透镜。使用带棱原因是可缩短焦距，提高光源利用率，增加射出平行光的强度。信号机显示颜色取决于有色透镜。</a:t>
              </a:r>
              <a:endPara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9" name="图片 2" descr="image10.jpe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34194" y="3171822"/>
            <a:ext cx="4312416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48508" y="314302"/>
            <a:ext cx="3848364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2.2.4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常用色灯信号机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477004" y="1671624"/>
            <a:ext cx="3189531" cy="494945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r>
              <a:rPr lang="zh-CN" altLang="en-US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、透镜式色灯信号机</a:t>
            </a:r>
            <a:endParaRPr lang="zh-CN" altLang="en-US" sz="2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8442" y="2386004"/>
            <a:ext cx="102156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 透镜式信号机的机构：透镜组、</a:t>
            </a:r>
            <a:r>
              <a:rPr lang="zh-CN" altLang="en-US" sz="2400" b="1" u="sng" dirty="0" smtClean="0">
                <a:solidFill>
                  <a:srgbClr val="0303EB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灯泡、灯座</a:t>
            </a:r>
            <a:r>
              <a:rPr lang="zh-CN" altLang="en-US" sz="2400" b="1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、遮檐和背板组成。</a:t>
            </a:r>
            <a:endParaRPr lang="zh-CN" altLang="en-US" sz="2400" b="1" dirty="0" smtClean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9" name="图片 2" descr="image10.jpe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34194" y="3171822"/>
            <a:ext cx="4312416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组合 13"/>
          <p:cNvGrpSpPr/>
          <p:nvPr/>
        </p:nvGrpSpPr>
        <p:grpSpPr>
          <a:xfrm>
            <a:off x="5620540" y="3386136"/>
            <a:ext cx="5857916" cy="2820532"/>
            <a:chOff x="4786314" y="2714620"/>
            <a:chExt cx="4000528" cy="2820532"/>
          </a:xfrm>
        </p:grpSpPr>
        <p:sp>
          <p:nvSpPr>
            <p:cNvPr id="11" name="对角圆角矩形 10"/>
            <p:cNvSpPr/>
            <p:nvPr/>
          </p:nvSpPr>
          <p:spPr>
            <a:xfrm>
              <a:off x="4786314" y="2714620"/>
              <a:ext cx="4000528" cy="2571768"/>
            </a:xfrm>
            <a:prstGeom prst="round2DiagRect">
              <a:avLst/>
            </a:prstGeom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path path="circle">
                <a:fillToRect r="100000" b="100000"/>
              </a:path>
              <a:tileRect l="-100000" t="-100000"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Rectangle 1"/>
            <p:cNvSpPr>
              <a:spLocks noChangeArrowheads="1"/>
            </p:cNvSpPr>
            <p:nvPr/>
          </p:nvSpPr>
          <p:spPr bwMode="auto">
            <a:xfrm>
              <a:off x="4883888" y="2857496"/>
              <a:ext cx="3786214" cy="267765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91440" tIns="45720" rIns="91440" bIns="45720" numCol="1" anchor="ctr" anchorCtr="0" compatLnSpc="1">
              <a:spAutoFit/>
            </a:bodyPr>
            <a:lstStyle/>
            <a:p>
              <a:pPr lvl="0"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（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）灯泡：色灯信号机的光源，目前采用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12V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，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25W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直丝灯泡→双灯丝灯泡</a:t>
              </a:r>
              <a:endParaRPr lang="en-US" altLang="zh-CN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 algn="just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（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3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）灯座：采用定焦盘式灯座，用于安防灯泡，可前后左右上下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6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个方向微调。</a:t>
              </a:r>
              <a:endParaRPr lang="zh-CN" altLang="en-US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5049036" y="6315094"/>
            <a:ext cx="6500858" cy="46166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缺点：可靠性差、寿命短、易断丝、工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效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低。</a:t>
            </a:r>
            <a:endParaRPr kumimoji="0" lang="zh-CN" sz="2400" b="1" i="0" u="none" strike="noStrike" cap="none" normalizeH="0" baseline="0" dirty="0" smtClean="0">
              <a:ln>
                <a:noFill/>
              </a:ln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48508" y="314302"/>
            <a:ext cx="3848364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2.2.4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常用色灯信号机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477004" y="1385872"/>
            <a:ext cx="3189531" cy="494945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r>
              <a:rPr lang="zh-CN" altLang="en-US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、透镜式色灯信号机</a:t>
            </a:r>
            <a:endParaRPr lang="zh-CN" altLang="en-US" sz="2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虚尾箭头 4"/>
          <p:cNvSpPr/>
          <p:nvPr/>
        </p:nvSpPr>
        <p:spPr>
          <a:xfrm>
            <a:off x="6049168" y="3671888"/>
            <a:ext cx="1143008" cy="1571636"/>
          </a:xfrm>
          <a:prstGeom prst="stripedRightArrow">
            <a:avLst/>
          </a:prstGeom>
          <a:solidFill>
            <a:srgbClr val="FFC000"/>
          </a:solidFill>
          <a:ln w="127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333399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pic>
        <p:nvPicPr>
          <p:cNvPr id="6" name="Picture 6" descr="灯泡图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4194" y="2386004"/>
            <a:ext cx="4857816" cy="4511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组合 6"/>
          <p:cNvGrpSpPr/>
          <p:nvPr/>
        </p:nvGrpSpPr>
        <p:grpSpPr>
          <a:xfrm>
            <a:off x="7763680" y="3100384"/>
            <a:ext cx="3000396" cy="2643206"/>
            <a:chOff x="6072198" y="2643182"/>
            <a:chExt cx="3000396" cy="2643206"/>
          </a:xfrm>
        </p:grpSpPr>
        <p:sp>
          <p:nvSpPr>
            <p:cNvPr id="8" name="矩形 7"/>
            <p:cNvSpPr/>
            <p:nvPr/>
          </p:nvSpPr>
          <p:spPr>
            <a:xfrm>
              <a:off x="6143636" y="2786058"/>
              <a:ext cx="2714628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ea"/>
                  <a:ea typeface="+mj-ea"/>
                </a:rPr>
                <a:t>双灯丝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ea"/>
                  <a:ea typeface="+mj-ea"/>
                </a:rPr>
                <a:t>灯泡，当平时点亮的主灯丝断丝时，能通过外接的自动转换设备自动点亮副灯丝，保证信号不间断显示</a:t>
              </a: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ea"/>
                  <a:ea typeface="+mj-ea"/>
                </a:rPr>
                <a:t>。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6072198" y="2643182"/>
              <a:ext cx="3000396" cy="2643206"/>
            </a:xfrm>
            <a:prstGeom prst="roundRect">
              <a:avLst/>
            </a:prstGeom>
            <a:noFill/>
            <a:ln w="28575" cap="flat" cmpd="sng" algn="ctr">
              <a:solidFill>
                <a:srgbClr val="1F497D">
                  <a:lumMod val="40000"/>
                  <a:lumOff val="6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1762888" y="5529276"/>
            <a:ext cx="3000396" cy="135732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77070" y="314302"/>
            <a:ext cx="3848364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2.2.4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常用色灯信号机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405566" y="1314434"/>
            <a:ext cx="3189531" cy="494945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r>
              <a:rPr lang="zh-CN" altLang="en-US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、</a:t>
            </a:r>
            <a:r>
              <a:rPr lang="zh-CN" altLang="en-US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组合式色灯信号机</a:t>
            </a:r>
            <a:endParaRPr lang="zh-CN" altLang="en-US" sz="2400" b="1" dirty="0" smtClean="0">
              <a:solidFill>
                <a:srgbClr val="0303E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4194" y="1957376"/>
            <a:ext cx="106442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  组合式色灯信号机每个机构只有一个灯室，，使用时根据信号显示的要求可以分别组装成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单显示、二显示和三显示</a:t>
            </a:r>
            <a:r>
              <a:rPr lang="zh-CN" altLang="en-US" sz="2400" b="1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机构，因此称为组合式。</a:t>
            </a:r>
            <a:endParaRPr lang="zh-CN" altLang="en-US" sz="2400" b="1" dirty="0" smtClean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6" name="Picture 3" descr="d:\360浏~1\360\360se\360se6\USERDA~1\Temp\200841~1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77136" y="3743326"/>
            <a:ext cx="4894702" cy="3112759"/>
          </a:xfrm>
          <a:prstGeom prst="rect">
            <a:avLst/>
          </a:prstGeom>
          <a:noFill/>
        </p:spPr>
      </p:pic>
      <p:grpSp>
        <p:nvGrpSpPr>
          <p:cNvPr id="7" name="组合 6"/>
          <p:cNvGrpSpPr/>
          <p:nvPr/>
        </p:nvGrpSpPr>
        <p:grpSpPr>
          <a:xfrm>
            <a:off x="7120738" y="4171954"/>
            <a:ext cx="2500330" cy="2143140"/>
            <a:chOff x="428596" y="3786190"/>
            <a:chExt cx="2500330" cy="2143140"/>
          </a:xfrm>
        </p:grpSpPr>
        <p:sp>
          <p:nvSpPr>
            <p:cNvPr id="8" name="圆角矩形 7"/>
            <p:cNvSpPr/>
            <p:nvPr/>
          </p:nvSpPr>
          <p:spPr>
            <a:xfrm>
              <a:off x="500034" y="3786190"/>
              <a:ext cx="2428892" cy="2143140"/>
            </a:xfrm>
            <a:prstGeom prst="round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28596" y="3847462"/>
              <a:ext cx="2357454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rgbClr val="0060C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 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特点：</a:t>
              </a:r>
              <a:endParaRPr lang="en-US" altLang="zh-CN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采用铝合金或玻璃钢材料，机构重量轻，便于安装、维护和调整。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77070" y="314302"/>
            <a:ext cx="3848364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2.2.4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常用色灯信号机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477004" y="1242996"/>
            <a:ext cx="3189531" cy="494945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r>
              <a:rPr lang="zh-CN" altLang="en-US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、</a:t>
            </a:r>
            <a:r>
              <a:rPr lang="zh-CN" altLang="en-US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组合式色灯信号机</a:t>
            </a:r>
            <a:endParaRPr lang="zh-CN" altLang="en-US" sz="2400" b="1" dirty="0" smtClean="0">
              <a:solidFill>
                <a:srgbClr val="0303E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image11.jpe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2756" y="2457442"/>
            <a:ext cx="5071334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6192044" y="2886070"/>
            <a:ext cx="52864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400" b="1" kern="0" dirty="0" smtClean="0">
                <a:solidFill>
                  <a:srgbClr val="333399"/>
                </a:solidFill>
                <a:latin typeface="+mj-ea"/>
                <a:ea typeface="+mj-ea"/>
                <a:cs typeface="宋体" panose="02010600030101010101" pitchFamily="2" charset="-122"/>
              </a:rPr>
              <a:t>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宋体" panose="02010600030101010101" pitchFamily="2" charset="-122"/>
              </a:rPr>
              <a:t>组合式色灯信号机每个灯室由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303EB"/>
                </a:solidFill>
                <a:effectLst/>
                <a:uLnTx/>
                <a:uFillTx/>
                <a:latin typeface="+mj-ea"/>
                <a:ea typeface="+mj-ea"/>
                <a:cs typeface="宋体" panose="02010600030101010101" pitchFamily="2" charset="-122"/>
              </a:rPr>
              <a:t>光系统、机构壳体、遮檐等、瞄准镜、插孔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宋体" panose="02010600030101010101" pitchFamily="2" charset="-122"/>
              </a:rPr>
              <a:t>五部分组成。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j-ea"/>
              <a:ea typeface="+mj-ea"/>
              <a:cs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334524" y="5957904"/>
            <a:ext cx="7929618" cy="830997"/>
            <a:chOff x="642910" y="4812581"/>
            <a:chExt cx="7929618" cy="830997"/>
          </a:xfrm>
        </p:grpSpPr>
        <p:sp>
          <p:nvSpPr>
            <p:cNvPr id="8" name="矩形 7"/>
            <p:cNvSpPr/>
            <p:nvPr/>
          </p:nvSpPr>
          <p:spPr>
            <a:xfrm>
              <a:off x="642910" y="4812581"/>
              <a:ext cx="785818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zh-CN" altLang="en-US" sz="2400" b="1" kern="0" dirty="0" smtClean="0">
                  <a:solidFill>
                    <a:srgbClr val="33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其中，光系统由</a:t>
              </a:r>
              <a:r>
                <a:rPr lang="zh-CN" altLang="en-US" sz="2400" b="1" kern="0" dirty="0" smtClean="0">
                  <a:solidFill>
                    <a:srgbClr val="0303EB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反光镜、灯泡、色片、非球面镜、偏散镜</a:t>
              </a:r>
              <a:r>
                <a:rPr lang="zh-CN" altLang="en-US" sz="2400" b="1" kern="0" dirty="0" smtClean="0">
                  <a:solidFill>
                    <a:srgbClr val="33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及</a:t>
              </a:r>
              <a:r>
                <a:rPr lang="zh-CN" altLang="en-US" sz="2400" b="1" kern="0" dirty="0" smtClean="0">
                  <a:solidFill>
                    <a:srgbClr val="0303EB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前表面玻璃</a:t>
              </a:r>
              <a:r>
                <a:rPr lang="zh-CN" altLang="en-US" sz="2400" b="1" kern="0" dirty="0" smtClean="0">
                  <a:solidFill>
                    <a:srgbClr val="33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组成。</a:t>
              </a:r>
              <a:endParaRPr lang="zh-CN" altLang="en-US" sz="2400" b="1" kern="0" dirty="0">
                <a:solidFill>
                  <a:srgbClr val="3333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9" name="组合 16"/>
            <p:cNvGrpSpPr/>
            <p:nvPr/>
          </p:nvGrpSpPr>
          <p:grpSpPr>
            <a:xfrm>
              <a:off x="5705484" y="5072073"/>
              <a:ext cx="2867044" cy="500067"/>
              <a:chOff x="5776922" y="4368804"/>
              <a:chExt cx="2867044" cy="500067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5776922" y="4867283"/>
                <a:ext cx="2857520" cy="1588"/>
              </a:xfrm>
              <a:prstGeom prst="line">
                <a:avLst/>
              </a:prstGeom>
              <a:noFill/>
              <a:ln w="28575" cap="flat" cmpd="sng" algn="ctr">
                <a:solidFill>
                  <a:srgbClr val="FF9900"/>
                </a:solidFill>
                <a:prstDash val="solid"/>
              </a:ln>
              <a:effectLst/>
            </p:spPr>
          </p:cxnSp>
          <p:cxnSp>
            <p:nvCxnSpPr>
              <p:cNvPr id="11" name="直接连接符 10"/>
              <p:cNvCxnSpPr/>
              <p:nvPr/>
            </p:nvCxnSpPr>
            <p:spPr>
              <a:xfrm rot="16200000" flipH="1">
                <a:off x="8389171" y="4614075"/>
                <a:ext cx="500066" cy="9524"/>
              </a:xfrm>
              <a:prstGeom prst="line">
                <a:avLst/>
              </a:prstGeom>
              <a:noFill/>
              <a:ln w="28575" cap="flat" cmpd="sng" algn="ctr">
                <a:solidFill>
                  <a:srgbClr val="FF9900"/>
                </a:solidFill>
                <a:prstDash val="solid"/>
              </a:ln>
              <a:effectLst/>
            </p:spPr>
          </p:cxn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77070" y="314302"/>
            <a:ext cx="3848364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2.2.4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常用色灯信号机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548442" y="1385872"/>
            <a:ext cx="3189531" cy="494945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r>
              <a:rPr lang="zh-CN" altLang="en-US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、</a:t>
            </a:r>
            <a:r>
              <a:rPr lang="zh-CN" altLang="en-US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组合式色灯信号机</a:t>
            </a:r>
            <a:endParaRPr lang="zh-CN" altLang="en-US" sz="2400" b="1" dirty="0" smtClean="0">
              <a:solidFill>
                <a:srgbClr val="0303E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image11.jpe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34194" y="2243128"/>
            <a:ext cx="5071334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6120606" y="2875904"/>
            <a:ext cx="5500726" cy="1667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400" b="1" kern="0" dirty="0" smtClean="0">
                <a:latin typeface="+mj-ea"/>
                <a:ea typeface="+mj-ea"/>
                <a:cs typeface="宋体" panose="02010600030101010101" pitchFamily="2" charset="-122"/>
              </a:rPr>
              <a:t>色片有</a:t>
            </a:r>
            <a:r>
              <a:rPr lang="zh-CN" altLang="en-US" sz="2400" b="1" kern="0" dirty="0" smtClean="0">
                <a:solidFill>
                  <a:srgbClr val="0303EB"/>
                </a:solidFill>
                <a:latin typeface="+mj-ea"/>
                <a:ea typeface="+mj-ea"/>
                <a:cs typeface="宋体" panose="02010600030101010101" pitchFamily="2" charset="-122"/>
              </a:rPr>
              <a:t>红、黄、绿、蓝、月白</a:t>
            </a:r>
            <a:r>
              <a:rPr lang="zh-CN" altLang="en-US" sz="2400" b="1" kern="0" dirty="0" smtClean="0">
                <a:latin typeface="+mj-ea"/>
                <a:ea typeface="+mj-ea"/>
                <a:cs typeface="宋体" panose="02010600030101010101" pitchFamily="2" charset="-122"/>
              </a:rPr>
              <a:t>五种颜色，组合式色灯信号机根据需要每个机构中配备一种色片。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j-ea"/>
              <a:ea typeface="+mj-ea"/>
              <a:cs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762888" y="5529276"/>
            <a:ext cx="7980645" cy="830997"/>
            <a:chOff x="500034" y="3662974"/>
            <a:chExt cx="2428892" cy="2266356"/>
          </a:xfrm>
        </p:grpSpPr>
        <p:sp>
          <p:nvSpPr>
            <p:cNvPr id="8" name="圆角矩形 7"/>
            <p:cNvSpPr/>
            <p:nvPr/>
          </p:nvSpPr>
          <p:spPr>
            <a:xfrm>
              <a:off x="500034" y="3786190"/>
              <a:ext cx="2428892" cy="2143140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49730" y="3662974"/>
              <a:ext cx="2357454" cy="22663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        光系统设计合理，光能利用率高，显示效果好，有利于驾驶员瞭望信号。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77070" y="314302"/>
            <a:ext cx="3848364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2.2.4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常用色灯信号机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477004" y="1385872"/>
            <a:ext cx="3189531" cy="494945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r>
              <a:rPr lang="zh-CN" altLang="en-US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、</a:t>
            </a:r>
            <a:r>
              <a:rPr lang="zh-CN" altLang="en-US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组合式色灯信号机</a:t>
            </a:r>
            <a:endParaRPr lang="zh-CN" altLang="en-US" sz="2400" b="1" dirty="0" smtClean="0">
              <a:solidFill>
                <a:srgbClr val="0303E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d:\360浏~1\360\360se\360se6\USERDA~1\Temp\201267~1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62822" y="2028814"/>
            <a:ext cx="6165372" cy="4857784"/>
          </a:xfrm>
          <a:prstGeom prst="rect">
            <a:avLst/>
          </a:prstGeom>
          <a:noFill/>
        </p:spPr>
      </p:pic>
      <p:pic>
        <p:nvPicPr>
          <p:cNvPr id="6" name="Picture 6" descr="0521331178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77929" y="1171558"/>
            <a:ext cx="3623611" cy="2823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4" descr="1284081274FIG48RaU_s"/>
          <p:cNvPicPr>
            <a:picLocks noChangeAspect="1" noChangeArrowheads="1"/>
          </p:cNvPicPr>
          <p:nvPr/>
        </p:nvPicPr>
        <p:blipFill>
          <a:blip r:embed="rId3"/>
          <a:srcRect b="8270"/>
          <a:stretch>
            <a:fillRect/>
          </a:stretch>
        </p:blipFill>
        <p:spPr bwMode="auto">
          <a:xfrm>
            <a:off x="7477928" y="4100516"/>
            <a:ext cx="3735977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2.2.1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信号的分类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262690" y="3600450"/>
            <a:ext cx="26597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按信号的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接受效果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Diagram group"/>
          <p:cNvGrpSpPr/>
          <p:nvPr/>
        </p:nvGrpSpPr>
        <p:grpSpPr>
          <a:xfrm>
            <a:off x="2994060" y="1671624"/>
            <a:ext cx="4126678" cy="3246034"/>
            <a:chOff x="460547" y="147935"/>
            <a:chExt cx="3680660" cy="2852086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grpSp>
          <p:nvGrpSpPr>
            <p:cNvPr id="8" name="组合 12"/>
            <p:cNvGrpSpPr/>
            <p:nvPr/>
          </p:nvGrpSpPr>
          <p:grpSpPr>
            <a:xfrm>
              <a:off x="460547" y="147935"/>
              <a:ext cx="2878905" cy="1220117"/>
              <a:chOff x="460547" y="147935"/>
              <a:chExt cx="2878905" cy="1220117"/>
            </a:xfrm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12" name="圆角矩形 11"/>
              <p:cNvSpPr/>
              <p:nvPr/>
            </p:nvSpPr>
            <p:spPr>
              <a:xfrm>
                <a:off x="460547" y="210703"/>
                <a:ext cx="2661189" cy="1157349"/>
              </a:xfrm>
              <a:prstGeom prst="roundRect">
                <a:avLst>
                  <a:gd name="adj" fmla="val 10000"/>
                </a:avLst>
              </a:prstGeom>
              <a:solidFill>
                <a:srgbClr val="4BACC6">
                  <a:hueOff val="0"/>
                  <a:satOff val="0"/>
                  <a:lumOff val="0"/>
                  <a:alphaOff val="0"/>
                </a:srgbClr>
              </a:solidFill>
              <a:ln w="12700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</a:ln>
              <a:effectLst/>
              <a:sp3d>
                <a:bevelT w="190500" h="38100"/>
              </a:sp3d>
            </p:spPr>
          </p:sp>
          <p:sp>
            <p:nvSpPr>
              <p:cNvPr id="13" name="圆角矩形 4"/>
              <p:cNvSpPr/>
              <p:nvPr/>
            </p:nvSpPr>
            <p:spPr>
              <a:xfrm>
                <a:off x="460547" y="147935"/>
                <a:ext cx="2878905" cy="895938"/>
              </a:xfrm>
              <a:prstGeom prst="rect">
                <a:avLst/>
              </a:prstGeom>
              <a:noFill/>
              <a:ln>
                <a:noFill/>
              </a:ln>
              <a:effectLst/>
              <a:sp3d/>
            </p:spPr>
            <p:txBody>
              <a:bodyPr spcFirstLastPara="0" vert="horz" wrap="square" lIns="170688" tIns="170688" rIns="170688" bIns="91440" numCol="1" spcCol="1270" anchor="t" anchorCtr="0">
                <a:noAutofit/>
              </a:bodyPr>
              <a:lstStyle/>
              <a:p>
                <a:pPr marL="0" marR="0" lvl="0" indent="0" algn="l" defTabSz="106680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Perpetua" panose="02020502060401020303"/>
                    <a:ea typeface="宋体" panose="02010600030101010101" pitchFamily="2" charset="-122"/>
                    <a:cs typeface="+mn-cs"/>
                  </a:rPr>
                  <a:t>视觉信号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Perpetua" panose="02020502060401020303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9" name="组合 13"/>
            <p:cNvGrpSpPr/>
            <p:nvPr/>
          </p:nvGrpSpPr>
          <p:grpSpPr>
            <a:xfrm>
              <a:off x="636780" y="500078"/>
              <a:ext cx="3504427" cy="2499943"/>
              <a:chOff x="636780" y="500078"/>
              <a:chExt cx="3504427" cy="2499943"/>
            </a:xfrm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10" name="圆角矩形 9"/>
              <p:cNvSpPr/>
              <p:nvPr/>
            </p:nvSpPr>
            <p:spPr>
              <a:xfrm>
                <a:off x="636780" y="500078"/>
                <a:ext cx="3504427" cy="2033045"/>
              </a:xfrm>
              <a:prstGeom prst="roundRect">
                <a:avLst>
                  <a:gd name="adj" fmla="val 10000"/>
                </a:avLst>
              </a:prstGeom>
              <a:solidFill>
                <a:sysClr val="window" lastClr="FFFFFF">
                  <a:alpha val="90000"/>
                  <a:hueOff val="0"/>
                  <a:satOff val="0"/>
                  <a:lumOff val="0"/>
                  <a:alphaOff val="0"/>
                </a:sysClr>
              </a:solidFill>
              <a:ln w="12700" cap="flat" cmpd="sng" algn="ctr">
                <a:solidFill>
                  <a:srgbClr val="4BACC6">
                    <a:hueOff val="0"/>
                    <a:satOff val="0"/>
                    <a:lumOff val="0"/>
                    <a:alphaOff val="0"/>
                  </a:srgbClr>
                </a:solidFill>
                <a:prstDash val="solid"/>
              </a:ln>
              <a:effectLst/>
              <a:sp3d>
                <a:bevelT w="190500" h="38100"/>
              </a:sp3d>
            </p:spPr>
          </p:sp>
          <p:sp>
            <p:nvSpPr>
              <p:cNvPr id="11" name="圆角矩形 6"/>
              <p:cNvSpPr/>
              <p:nvPr/>
            </p:nvSpPr>
            <p:spPr>
              <a:xfrm>
                <a:off x="746299" y="580652"/>
                <a:ext cx="3331192" cy="2419369"/>
              </a:xfrm>
              <a:prstGeom prst="rect">
                <a:avLst/>
              </a:prstGeom>
              <a:noFill/>
              <a:ln>
                <a:noFill/>
              </a:ln>
              <a:effectLst/>
              <a:sp3d/>
            </p:spPr>
            <p:txBody>
              <a:bodyPr spcFirstLastPara="0" vert="horz" wrap="square" lIns="170688" tIns="170688" rIns="170688" bIns="170688" numCol="1" spcCol="1270" anchor="t" anchorCtr="0">
                <a:noAutofit/>
              </a:bodyPr>
              <a:lstStyle/>
              <a:p>
                <a:pPr marL="228600" marR="0" lvl="1" indent="-228600" defTabSz="106680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"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333399"/>
                    </a:solidFill>
                    <a:effectLst/>
                    <a:uLnTx/>
                    <a:uFillTx/>
                    <a:latin typeface="Perpetua" panose="02020502060401020303"/>
                    <a:ea typeface="宋体" panose="02010600030101010101" pitchFamily="2" charset="-122"/>
                    <a:cs typeface="+mn-cs"/>
                  </a:rPr>
                  <a:t>视觉信号是以信号的</a:t>
                </a: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303EB"/>
                    </a:solidFill>
                    <a:effectLst/>
                    <a:uLnTx/>
                    <a:uFillTx/>
                    <a:latin typeface="Perpetua" panose="02020502060401020303"/>
                    <a:ea typeface="宋体" panose="02010600030101010101" pitchFamily="2" charset="-122"/>
                    <a:cs typeface="+mn-cs"/>
                  </a:rPr>
                  <a:t>颜色、形状、显示数目和灯光的显示状态</a:t>
                </a: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333399"/>
                    </a:solidFill>
                    <a:effectLst/>
                    <a:uLnTx/>
                    <a:uFillTx/>
                    <a:latin typeface="Perpetua" panose="02020502060401020303"/>
                    <a:ea typeface="宋体" panose="02010600030101010101" pitchFamily="2" charset="-122"/>
                    <a:cs typeface="+mn-cs"/>
                  </a:rPr>
                  <a:t>等视觉效果来表现的信号。如地面信号机、手信号旗、信号牌等。</a:t>
                </a:r>
                <a:endPara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Perpetua" panose="02020502060401020303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4" name="Diagram group"/>
          <p:cNvGrpSpPr/>
          <p:nvPr/>
        </p:nvGrpSpPr>
        <p:grpSpPr>
          <a:xfrm>
            <a:off x="2977334" y="4600582"/>
            <a:ext cx="4126678" cy="2431667"/>
            <a:chOff x="460547" y="147935"/>
            <a:chExt cx="3680660" cy="2852087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grpSp>
          <p:nvGrpSpPr>
            <p:cNvPr id="15" name="组合 12"/>
            <p:cNvGrpSpPr/>
            <p:nvPr/>
          </p:nvGrpSpPr>
          <p:grpSpPr>
            <a:xfrm>
              <a:off x="460547" y="147935"/>
              <a:ext cx="2878905" cy="1157349"/>
              <a:chOff x="460547" y="147935"/>
              <a:chExt cx="2878905" cy="1157349"/>
            </a:xfrm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19" name="圆角矩形 18"/>
              <p:cNvSpPr/>
              <p:nvPr/>
            </p:nvSpPr>
            <p:spPr>
              <a:xfrm>
                <a:off x="460547" y="147935"/>
                <a:ext cx="2661189" cy="1157349"/>
              </a:xfrm>
              <a:prstGeom prst="roundRect">
                <a:avLst>
                  <a:gd name="adj" fmla="val 10000"/>
                </a:avLst>
              </a:prstGeom>
              <a:solidFill>
                <a:srgbClr val="FFC000"/>
              </a:solidFill>
              <a:ln w="12700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</a:ln>
              <a:effectLst/>
              <a:sp3d>
                <a:bevelT w="190500" h="38100"/>
              </a:sp3d>
            </p:spPr>
          </p:sp>
          <p:sp>
            <p:nvSpPr>
              <p:cNvPr id="20" name="圆角矩形 4"/>
              <p:cNvSpPr/>
              <p:nvPr/>
            </p:nvSpPr>
            <p:spPr>
              <a:xfrm>
                <a:off x="460547" y="147935"/>
                <a:ext cx="2878905" cy="895938"/>
              </a:xfrm>
              <a:prstGeom prst="rect">
                <a:avLst/>
              </a:prstGeom>
              <a:noFill/>
              <a:ln>
                <a:noFill/>
              </a:ln>
              <a:effectLst/>
              <a:sp3d/>
            </p:spPr>
            <p:txBody>
              <a:bodyPr spcFirstLastPara="0" vert="horz" wrap="square" lIns="170688" tIns="170688" rIns="170688" bIns="91440" numCol="1" spcCol="1270" anchor="t" anchorCtr="0">
                <a:noAutofit/>
              </a:bodyPr>
              <a:lstStyle/>
              <a:p>
                <a:pPr marL="0" marR="0" lvl="0" indent="0" algn="l" defTabSz="106680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Perpetua" panose="02020502060401020303"/>
                    <a:ea typeface="宋体" panose="02010600030101010101" pitchFamily="2" charset="-122"/>
                    <a:cs typeface="+mn-cs"/>
                  </a:rPr>
                  <a:t>听觉信号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Perpetua" panose="02020502060401020303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6" name="组合 13"/>
            <p:cNvGrpSpPr/>
            <p:nvPr/>
          </p:nvGrpSpPr>
          <p:grpSpPr>
            <a:xfrm>
              <a:off x="636780" y="500077"/>
              <a:ext cx="3504427" cy="2499945"/>
              <a:chOff x="636780" y="500077"/>
              <a:chExt cx="3504427" cy="2499945"/>
            </a:xfrm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17" name="圆角矩形 16"/>
              <p:cNvSpPr/>
              <p:nvPr/>
            </p:nvSpPr>
            <p:spPr>
              <a:xfrm>
                <a:off x="636780" y="500077"/>
                <a:ext cx="3504427" cy="2499945"/>
              </a:xfrm>
              <a:prstGeom prst="roundRect">
                <a:avLst>
                  <a:gd name="adj" fmla="val 10000"/>
                </a:avLst>
              </a:prstGeom>
              <a:solidFill>
                <a:sysClr val="window" lastClr="FFFFFF">
                  <a:alpha val="90000"/>
                  <a:hueOff val="0"/>
                  <a:satOff val="0"/>
                  <a:lumOff val="0"/>
                  <a:alphaOff val="0"/>
                </a:sysClr>
              </a:solidFill>
              <a:ln w="12700" cap="flat" cmpd="sng" algn="ctr">
                <a:solidFill>
                  <a:srgbClr val="FFC000"/>
                </a:solidFill>
                <a:prstDash val="solid"/>
              </a:ln>
              <a:effectLst/>
              <a:sp3d>
                <a:bevelT w="190500" h="38100"/>
              </a:sp3d>
            </p:spPr>
          </p:sp>
          <p:sp>
            <p:nvSpPr>
              <p:cNvPr id="18" name="圆角矩形 6"/>
              <p:cNvSpPr/>
              <p:nvPr/>
            </p:nvSpPr>
            <p:spPr>
              <a:xfrm>
                <a:off x="746299" y="580652"/>
                <a:ext cx="3331192" cy="2419369"/>
              </a:xfrm>
              <a:prstGeom prst="rect">
                <a:avLst/>
              </a:prstGeom>
              <a:noFill/>
              <a:ln>
                <a:noFill/>
              </a:ln>
              <a:effectLst/>
              <a:sp3d/>
            </p:spPr>
            <p:txBody>
              <a:bodyPr spcFirstLastPara="0" vert="horz" wrap="square" lIns="170688" tIns="170688" rIns="170688" bIns="170688" numCol="1" spcCol="1270" anchor="t" anchorCtr="0">
                <a:noAutofit/>
              </a:bodyPr>
              <a:lstStyle/>
              <a:p>
                <a:pPr marL="228600" marR="0" lvl="1" indent="-228600" defTabSz="106680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"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333399"/>
                    </a:solidFill>
                    <a:effectLst/>
                    <a:uLnTx/>
                    <a:uFillTx/>
                    <a:latin typeface="Perpetua" panose="02020502060401020303"/>
                    <a:ea typeface="宋体" panose="02010600030101010101" pitchFamily="2" charset="-122"/>
                    <a:cs typeface="+mn-cs"/>
                  </a:rPr>
                  <a:t>听觉信号是以不同器具发出的音响的次数、长短、强弱等听觉效果来表现的信号。如</a:t>
                </a: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Perpetua" panose="02020502060401020303"/>
                    <a:ea typeface="宋体" panose="02010600030101010101" pitchFamily="2" charset="-122"/>
                    <a:cs typeface="+mn-cs"/>
                  </a:rPr>
                  <a:t>号角、鸣笛、铃声</a:t>
                </a: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333399"/>
                    </a:solidFill>
                    <a:effectLst/>
                    <a:uLnTx/>
                    <a:uFillTx/>
                    <a:latin typeface="Perpetua" panose="02020502060401020303"/>
                    <a:ea typeface="宋体" panose="02010600030101010101" pitchFamily="2" charset="-122"/>
                    <a:cs typeface="+mn-cs"/>
                  </a:rPr>
                  <a:t>等。</a:t>
                </a:r>
                <a:endPara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Perpetua" panose="02020502060401020303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21" name="Picture 5" descr="d:\360浏~1\360\360se\360se6\USERDA~1\Temp\201231~1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120738" y="2100252"/>
            <a:ext cx="1778801" cy="2371734"/>
          </a:xfrm>
          <a:prstGeom prst="rect">
            <a:avLst/>
          </a:prstGeom>
          <a:noFill/>
        </p:spPr>
      </p:pic>
      <p:pic>
        <p:nvPicPr>
          <p:cNvPr id="22" name="Picture 3" descr="d:\360浏~1\360\360se\360se6\USERDA~1\Temp\828586~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9049564" y="2171690"/>
            <a:ext cx="2780534" cy="2121683"/>
          </a:xfrm>
          <a:prstGeom prst="rect">
            <a:avLst/>
          </a:prstGeom>
          <a:noFill/>
        </p:spPr>
      </p:pic>
      <p:pic>
        <p:nvPicPr>
          <p:cNvPr id="23" name="Picture 2" descr="d:\360浏~1\360\360se\360se6\USERDA~1\Temp\pic6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20738" y="4743458"/>
            <a:ext cx="1785950" cy="2286016"/>
          </a:xfrm>
          <a:prstGeom prst="rect">
            <a:avLst/>
          </a:prstGeom>
          <a:noFill/>
        </p:spPr>
      </p:pic>
      <p:pic>
        <p:nvPicPr>
          <p:cNvPr id="24" name="Picture 2" descr="d:\360浏览器\360\360se\360se6\User Data\temp\u=35885699,2362575007&amp;fm=21&amp;gp=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049564" y="171426"/>
            <a:ext cx="2786082" cy="1951706"/>
          </a:xfrm>
          <a:prstGeom prst="rect">
            <a:avLst/>
          </a:prstGeom>
          <a:noFill/>
        </p:spPr>
      </p:pic>
      <p:grpSp>
        <p:nvGrpSpPr>
          <p:cNvPr id="25" name="组合 24"/>
          <p:cNvGrpSpPr/>
          <p:nvPr/>
        </p:nvGrpSpPr>
        <p:grpSpPr>
          <a:xfrm>
            <a:off x="8835219" y="4886334"/>
            <a:ext cx="3405994" cy="2028838"/>
            <a:chOff x="500034" y="1785926"/>
            <a:chExt cx="8143932" cy="4513351"/>
          </a:xfrm>
        </p:grpSpPr>
        <p:pic>
          <p:nvPicPr>
            <p:cNvPr id="26" name="Picture 2" descr="d:\360浏~1\360\360se\360se6\USERDA~1\Temp\325638~1.JP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00034" y="1785926"/>
              <a:ext cx="8143932" cy="4513351"/>
            </a:xfrm>
            <a:prstGeom prst="rect">
              <a:avLst/>
            </a:prstGeom>
            <a:noFill/>
          </p:spPr>
        </p:pic>
        <p:pic>
          <p:nvPicPr>
            <p:cNvPr id="27" name="Picture 2" descr="d:\360浏~1\360\360se\360se6\USERDA~1\Temp\IMG130~1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357950" y="3969730"/>
              <a:ext cx="2286016" cy="231679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77070" y="314302"/>
            <a:ext cx="3848364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2.2.4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常用色灯信号机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477004" y="1171558"/>
            <a:ext cx="2894578" cy="494945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r>
              <a:rPr lang="zh-CN" altLang="en-US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、</a:t>
            </a:r>
            <a:r>
              <a:rPr lang="en-US" altLang="zh-CN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LED</a:t>
            </a:r>
            <a:r>
              <a:rPr lang="zh-CN" altLang="en-US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色灯信号机</a:t>
            </a:r>
            <a:endParaRPr lang="zh-CN" altLang="en-US" sz="2400" b="1" dirty="0" smtClean="0">
              <a:solidFill>
                <a:srgbClr val="0303E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19880" y="1743062"/>
            <a:ext cx="10358510" cy="1643074"/>
            <a:chOff x="357158" y="1785926"/>
            <a:chExt cx="8429684" cy="2000264"/>
          </a:xfrm>
        </p:grpSpPr>
        <p:sp>
          <p:nvSpPr>
            <p:cNvPr id="6" name="矩形 5"/>
            <p:cNvSpPr/>
            <p:nvPr/>
          </p:nvSpPr>
          <p:spPr>
            <a:xfrm>
              <a:off x="598006" y="2105968"/>
              <a:ext cx="8001056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        LED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信号机采用近代光电材料，运用电子稳压技术，研制的免维护信号器材，一般由铝合金机构、发光盘、点灯装置、报警单元组成。铝合金机构规格与透镜式色灯信号机大小相同，分为高柱和矮柱两种。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endParaRPr>
            </a:p>
          </p:txBody>
        </p:sp>
        <p:sp>
          <p:nvSpPr>
            <p:cNvPr id="7" name="图文框 6"/>
            <p:cNvSpPr/>
            <p:nvPr/>
          </p:nvSpPr>
          <p:spPr>
            <a:xfrm>
              <a:off x="357158" y="1785926"/>
              <a:ext cx="8429684" cy="2000264"/>
            </a:xfrm>
            <a:prstGeom prst="frame">
              <a:avLst>
                <a:gd name="adj1" fmla="val 6935"/>
              </a:avLst>
            </a:prstGeom>
            <a:solidFill>
              <a:srgbClr val="4BACC6"/>
            </a:solidFill>
            <a:ln w="38100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Perpetua" panose="02020502060401020303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8" name="Picture 2" descr="d:\360浏览器\360\360se\360se6\User Data\temp\6-110P5102S0H2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48508" y="3529012"/>
            <a:ext cx="4677968" cy="310038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406358" y="4100516"/>
            <a:ext cx="4500594" cy="2221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+mj-ea"/>
                <a:ea typeface="+mj-ea"/>
              </a:rPr>
              <a:t>    小型</a:t>
            </a:r>
            <a:r>
              <a:rPr lang="en-US" altLang="zh-CN" sz="2400" b="1" dirty="0" smtClean="0">
                <a:latin typeface="+mj-ea"/>
                <a:ea typeface="+mj-ea"/>
              </a:rPr>
              <a:t>LED</a:t>
            </a:r>
            <a:r>
              <a:rPr lang="zh-CN" altLang="en-US" sz="2400" b="1" dirty="0" smtClean="0">
                <a:latin typeface="+mj-ea"/>
                <a:ea typeface="+mj-ea"/>
              </a:rPr>
              <a:t>色灯信号机的机构较小，适合安装于地下空间较小的隧道内，以满足设备限界的要求。</a:t>
            </a:r>
            <a:endParaRPr lang="zh-CN" altLang="en-US" sz="2400" b="1" dirty="0" smtClean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77070" y="314302"/>
            <a:ext cx="3848364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2.2.4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常用色灯信号机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334128" y="1314434"/>
            <a:ext cx="2894578" cy="494945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r>
              <a:rPr lang="zh-CN" altLang="en-US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、</a:t>
            </a:r>
            <a:r>
              <a:rPr lang="en-US" altLang="zh-CN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LED</a:t>
            </a:r>
            <a:r>
              <a:rPr lang="zh-CN" altLang="en-US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色灯信号机</a:t>
            </a:r>
            <a:endParaRPr lang="zh-CN" altLang="en-US" sz="2400" b="1" dirty="0" smtClean="0">
              <a:solidFill>
                <a:srgbClr val="0303E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d:\360浏~1\360\360se\360se6\USERDA~1\Temp\201206~1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 flipH="1">
            <a:off x="619880" y="2100252"/>
            <a:ext cx="2714644" cy="252592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548838" y="2600318"/>
            <a:ext cx="49292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33339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LED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信号机分别包括二灯位机构、三灯位机构两种类型，根据使用需要，还有专门的复示机构、引导机构等。</a:t>
            </a:r>
            <a:endParaRPr lang="zh-CN" altLang="en-US" sz="2400" b="1" dirty="0" smtClean="0">
              <a:solidFill>
                <a:srgbClr val="333399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7" name="Picture 3" descr="d:\360浏览器\360\360se\360se6\User Data\temp\20000018.jpg"/>
          <p:cNvPicPr>
            <a:picLocks noChangeAspect="1" noChangeArrowheads="1"/>
          </p:cNvPicPr>
          <p:nvPr/>
        </p:nvPicPr>
        <p:blipFill>
          <a:blip r:embed="rId2"/>
          <a:srcRect l="30000" r="26666" b="4235"/>
          <a:stretch>
            <a:fillRect/>
          </a:stretch>
        </p:blipFill>
        <p:spPr bwMode="auto">
          <a:xfrm>
            <a:off x="10264010" y="3671888"/>
            <a:ext cx="1293026" cy="285752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620672" y="4886334"/>
            <a:ext cx="3571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zh-CN" altLang="en-US" sz="2400" b="1" dirty="0" smtClean="0">
                <a:solidFill>
                  <a:srgbClr val="333399"/>
                </a:solidFill>
                <a:latin typeface="+mj-ea"/>
                <a:ea typeface="+mj-ea"/>
              </a:rPr>
              <a:t>地铁复示三显</a:t>
            </a:r>
            <a:r>
              <a:rPr lang="en-US" altLang="zh-CN" sz="2400" b="1" dirty="0" smtClean="0">
                <a:solidFill>
                  <a:srgbClr val="333399"/>
                </a:solidFill>
                <a:latin typeface="+mj-ea"/>
                <a:ea typeface="+mj-ea"/>
              </a:rPr>
              <a:t>LED</a:t>
            </a:r>
            <a:r>
              <a:rPr lang="zh-CN" altLang="en-US" sz="2400" b="1" dirty="0" smtClean="0">
                <a:solidFill>
                  <a:srgbClr val="333399"/>
                </a:solidFill>
                <a:latin typeface="+mj-ea"/>
                <a:ea typeface="+mj-ea"/>
              </a:rPr>
              <a:t>信号机</a:t>
            </a:r>
            <a:endParaRPr lang="zh-CN" altLang="en-US" sz="2400" b="1" dirty="0" smtClean="0">
              <a:solidFill>
                <a:srgbClr val="333399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77070" y="314302"/>
            <a:ext cx="3848364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2.2.4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常用色灯信号机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548442" y="1528748"/>
            <a:ext cx="2894578" cy="494945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r>
              <a:rPr lang="zh-CN" altLang="en-US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、</a:t>
            </a:r>
            <a:r>
              <a:rPr lang="en-US" altLang="zh-CN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LED</a:t>
            </a:r>
            <a:r>
              <a:rPr lang="zh-CN" altLang="en-US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色灯信号机</a:t>
            </a:r>
            <a:endParaRPr lang="zh-CN" altLang="en-US" sz="2400" b="1" dirty="0" smtClean="0">
              <a:solidFill>
                <a:srgbClr val="0303E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05632" y="2814632"/>
            <a:ext cx="4500594" cy="3416320"/>
            <a:chOff x="571472" y="2298696"/>
            <a:chExt cx="4500594" cy="3416320"/>
          </a:xfrm>
        </p:grpSpPr>
        <p:sp>
          <p:nvSpPr>
            <p:cNvPr id="6" name="Rectangle 1"/>
            <p:cNvSpPr>
              <a:spLocks noChangeArrowheads="1"/>
            </p:cNvSpPr>
            <p:nvPr/>
          </p:nvSpPr>
          <p:spPr bwMode="auto">
            <a:xfrm>
              <a:off x="571472" y="2298696"/>
              <a:ext cx="4357718" cy="341632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91440" tIns="45720" rIns="91440" bIns="45720" numCol="1" anchor="ctr" anchorCtr="0" compatLnSpc="1">
              <a:spAutoFit/>
            </a:bodyPr>
            <a:lstStyle/>
            <a:p>
              <a:pPr marL="0" marR="0" lvl="0" indent="295275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    LED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发光盘采用二极管制成的信号灯光源。</a:t>
              </a:r>
              <a:endPara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endParaRPr>
            </a:p>
            <a:p>
              <a:pPr marL="0" marR="0" lvl="0" indent="295275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    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点灯装置用于为发光盘提供电源。</a:t>
              </a:r>
              <a:endPara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endParaRPr>
            </a:p>
            <a:p>
              <a:pPr marL="0" marR="0" lvl="0" indent="295275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    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报警单元的功能是当发光盘</a:t>
              </a: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LED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二极管损坏数量超过总数的</a:t>
              </a: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30%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时，以及主、备电源有一路产生的故障时，发出报警。</a:t>
              </a:r>
              <a:endPara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endParaRPr>
            </a:p>
          </p:txBody>
        </p:sp>
        <p:grpSp>
          <p:nvGrpSpPr>
            <p:cNvPr id="7" name="组合 10"/>
            <p:cNvGrpSpPr/>
            <p:nvPr/>
          </p:nvGrpSpPr>
          <p:grpSpPr>
            <a:xfrm>
              <a:off x="2205021" y="2346316"/>
              <a:ext cx="2867045" cy="3368699"/>
              <a:chOff x="1500166" y="2489191"/>
              <a:chExt cx="2867045" cy="3368699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1500166" y="5846778"/>
                <a:ext cx="2857520" cy="1588"/>
              </a:xfrm>
              <a:prstGeom prst="line">
                <a:avLst/>
              </a:prstGeom>
              <a:noFill/>
              <a:ln w="28575" cap="flat" cmpd="sng" algn="ctr">
                <a:solidFill>
                  <a:srgbClr val="FF9900"/>
                </a:solidFill>
                <a:prstDash val="solid"/>
              </a:ln>
              <a:effectLst/>
            </p:spPr>
          </p:cxnSp>
          <p:cxnSp>
            <p:nvCxnSpPr>
              <p:cNvPr id="9" name="直接连接符 8"/>
              <p:cNvCxnSpPr/>
              <p:nvPr/>
            </p:nvCxnSpPr>
            <p:spPr>
              <a:xfrm rot="16200000" flipH="1">
                <a:off x="2678099" y="4168779"/>
                <a:ext cx="3368699" cy="9524"/>
              </a:xfrm>
              <a:prstGeom prst="line">
                <a:avLst/>
              </a:prstGeom>
              <a:noFill/>
              <a:ln w="28575" cap="flat" cmpd="sng" algn="ctr">
                <a:solidFill>
                  <a:srgbClr val="FF9900"/>
                </a:solidFill>
                <a:prstDash val="solid"/>
              </a:ln>
              <a:effectLst/>
            </p:spPr>
          </p:cxnSp>
        </p:grpSp>
      </p:grpSp>
      <p:pic>
        <p:nvPicPr>
          <p:cNvPr id="10" name="Picture 2" descr="image12.jpeg"/>
          <p:cNvPicPr>
            <a:picLocks noChangeAspect="1" noChangeArrowheads="1"/>
          </p:cNvPicPr>
          <p:nvPr/>
        </p:nvPicPr>
        <p:blipFill>
          <a:blip r:embed="rId1" cstate="print"/>
          <a:srcRect l="5714" b="4038"/>
          <a:stretch>
            <a:fillRect/>
          </a:stretch>
        </p:blipFill>
        <p:spPr bwMode="auto">
          <a:xfrm>
            <a:off x="5549102" y="3529012"/>
            <a:ext cx="235745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d:\360浏~1\360\360se\360se6\USERDA~1\Temp\200971~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77994" y="2743194"/>
            <a:ext cx="3857652" cy="3857652"/>
          </a:xfrm>
          <a:prstGeom prst="rect">
            <a:avLst/>
          </a:prstGeom>
          <a:noFill/>
        </p:spPr>
      </p:pic>
      <p:pic>
        <p:nvPicPr>
          <p:cNvPr id="12" name="图片 11" descr="C:\Users\Administrator\AppData\Roaming\Tencent\Users\603359521\QQ\WinTemp\RichOle\6@C@LY7@V29$M$CWVOR}6VR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77994" y="957244"/>
            <a:ext cx="2004609" cy="1739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 descr="]C93CGFVORJ6_B[EDGL$3RA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49696" y="957244"/>
            <a:ext cx="1933575" cy="1737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77070" y="314302"/>
            <a:ext cx="3848364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2.2.4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常用色灯信号机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477004" y="1385872"/>
            <a:ext cx="2894578" cy="494945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r>
              <a:rPr lang="zh-CN" altLang="en-US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、</a:t>
            </a:r>
            <a:r>
              <a:rPr lang="en-US" altLang="zh-CN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LED</a:t>
            </a:r>
            <a:r>
              <a:rPr lang="zh-CN" altLang="en-US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色灯信号机</a:t>
            </a:r>
            <a:endParaRPr lang="zh-CN" altLang="en-US" sz="2400" b="1" dirty="0" smtClean="0">
              <a:solidFill>
                <a:srgbClr val="0303E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20131" y="2160579"/>
            <a:ext cx="5982020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1080258" y="5760737"/>
            <a:ext cx="10618819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/>
              <a:t>变压器可以起到电隔离作用，同时为发光盘提供合适的电源电压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77070" y="314302"/>
            <a:ext cx="3848364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2.2.4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常用色灯信号机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477004" y="1385872"/>
            <a:ext cx="2894578" cy="494945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r>
              <a:rPr lang="zh-CN" altLang="en-US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、</a:t>
            </a:r>
            <a:r>
              <a:rPr lang="en-US" altLang="zh-CN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LED</a:t>
            </a:r>
            <a:r>
              <a:rPr lang="zh-CN" altLang="en-US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色灯信号机</a:t>
            </a:r>
            <a:endParaRPr lang="zh-CN" altLang="en-US" sz="2400" b="1" dirty="0" smtClean="0">
              <a:solidFill>
                <a:srgbClr val="0303E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978214" y="4128213"/>
            <a:ext cx="1972567" cy="1972567"/>
            <a:chOff x="1011" y="1692629"/>
            <a:chExt cx="1972567" cy="1972567"/>
          </a:xfrm>
        </p:grpSpPr>
        <p:sp>
          <p:nvSpPr>
            <p:cNvPr id="6" name="椭圆 5"/>
            <p:cNvSpPr/>
            <p:nvPr/>
          </p:nvSpPr>
          <p:spPr>
            <a:xfrm>
              <a:off x="1011" y="1692629"/>
              <a:ext cx="1972567" cy="1972567"/>
            </a:xfrm>
            <a:prstGeom prst="ellipse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7" name="椭圆 4"/>
            <p:cNvSpPr/>
            <p:nvPr/>
          </p:nvSpPr>
          <p:spPr>
            <a:xfrm>
              <a:off x="289887" y="1981505"/>
              <a:ext cx="1394815" cy="139481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108557" tIns="30480" rIns="108557" bIns="30480" numCol="1" spcCol="1270" anchor="ctr" anchorCtr="0">
              <a:noAutofit/>
            </a:bodyPr>
            <a:lstStyle/>
            <a:p>
              <a:pPr lvl="0" algn="ctr" defTabSz="1066800">
                <a:lnSpc>
                  <a:spcPct val="15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 b="1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组合灵活结构简单</a:t>
              </a:r>
              <a:endParaRPr lang="zh-CN" altLang="en-US" sz="2000" b="1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556268" y="4128213"/>
            <a:ext cx="1972567" cy="1972567"/>
            <a:chOff x="1579065" y="1692629"/>
            <a:chExt cx="1972567" cy="1972567"/>
          </a:xfrm>
        </p:grpSpPr>
        <p:sp>
          <p:nvSpPr>
            <p:cNvPr id="9" name="椭圆 8"/>
            <p:cNvSpPr/>
            <p:nvPr/>
          </p:nvSpPr>
          <p:spPr>
            <a:xfrm>
              <a:off x="1579065" y="1692629"/>
              <a:ext cx="1972567" cy="1972567"/>
            </a:xfrm>
            <a:prstGeom prst="ellipse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50000"/>
                <a:hueOff val="-2135872"/>
                <a:satOff val="6241"/>
                <a:lumOff val="-1175"/>
                <a:alphaOff val="0"/>
              </a:schemeClr>
            </a:fillRef>
            <a:effectRef idx="0">
              <a:schemeClr val="accent2">
                <a:alpha val="50000"/>
                <a:hueOff val="-2135872"/>
                <a:satOff val="6241"/>
                <a:lumOff val="-1175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10" name="椭圆 6"/>
            <p:cNvSpPr/>
            <p:nvPr/>
          </p:nvSpPr>
          <p:spPr>
            <a:xfrm>
              <a:off x="1867941" y="1981505"/>
              <a:ext cx="1394815" cy="139481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108557" tIns="30480" rIns="108557" bIns="30480" numCol="1" spcCol="1270" anchor="ctr" anchorCtr="0">
              <a:noAutofit/>
            </a:bodyPr>
            <a:lstStyle/>
            <a:p>
              <a:pPr lvl="0" algn="ctr" defTabSz="1066800">
                <a:lnSpc>
                  <a:spcPct val="15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 b="1" kern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寿命长</a:t>
              </a:r>
              <a:endParaRPr lang="en-US" altLang="zh-CN" sz="2000" b="1" kern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 defTabSz="1066800">
                <a:lnSpc>
                  <a:spcPct val="15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安全可靠</a:t>
              </a:r>
              <a:endParaRPr lang="zh-CN" altLang="en-US" sz="2000" b="1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134323" y="4128213"/>
            <a:ext cx="1972567" cy="1972567"/>
            <a:chOff x="3157120" y="1692629"/>
            <a:chExt cx="1972567" cy="1972567"/>
          </a:xfrm>
        </p:grpSpPr>
        <p:sp>
          <p:nvSpPr>
            <p:cNvPr id="12" name="椭圆 11"/>
            <p:cNvSpPr/>
            <p:nvPr/>
          </p:nvSpPr>
          <p:spPr>
            <a:xfrm>
              <a:off x="3157120" y="1692629"/>
              <a:ext cx="1972567" cy="1972567"/>
            </a:xfrm>
            <a:prstGeom prst="ellipse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50000"/>
                <a:hueOff val="-4271743"/>
                <a:satOff val="12481"/>
                <a:lumOff val="-2352"/>
                <a:alphaOff val="0"/>
              </a:schemeClr>
            </a:fillRef>
            <a:effectRef idx="0">
              <a:schemeClr val="accent2">
                <a:alpha val="50000"/>
                <a:hueOff val="-4271743"/>
                <a:satOff val="12481"/>
                <a:lumOff val="-2352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13" name="椭圆 8"/>
            <p:cNvSpPr/>
            <p:nvPr/>
          </p:nvSpPr>
          <p:spPr>
            <a:xfrm>
              <a:off x="3445996" y="1981505"/>
              <a:ext cx="1394815" cy="139481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108557" tIns="30480" rIns="108557" bIns="30480" numCol="1" spcCol="1270" anchor="ctr" anchorCtr="0">
              <a:noAutofit/>
            </a:bodyPr>
            <a:lstStyle/>
            <a:p>
              <a:pPr lvl="0" algn="ctr" defTabSz="1066800">
                <a:lnSpc>
                  <a:spcPct val="15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 b="1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故障少</a:t>
              </a:r>
              <a:endParaRPr lang="en-US" altLang="zh-CN" sz="2000" b="1" kern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 defTabSz="1066800">
                <a:lnSpc>
                  <a:spcPct val="15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 b="1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节省检修费用</a:t>
              </a:r>
              <a:endParaRPr lang="zh-CN" altLang="en-US" sz="2000" b="1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712377" y="4128213"/>
            <a:ext cx="1972567" cy="1972567"/>
            <a:chOff x="4735174" y="1692629"/>
            <a:chExt cx="1972567" cy="1972567"/>
          </a:xfrm>
        </p:grpSpPr>
        <p:sp>
          <p:nvSpPr>
            <p:cNvPr id="15" name="椭圆 14"/>
            <p:cNvSpPr/>
            <p:nvPr/>
          </p:nvSpPr>
          <p:spPr>
            <a:xfrm>
              <a:off x="4735174" y="1692629"/>
              <a:ext cx="1972567" cy="1972567"/>
            </a:xfrm>
            <a:prstGeom prst="ellipse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50000"/>
                <a:hueOff val="-6407615"/>
                <a:satOff val="18722"/>
                <a:lumOff val="-3528"/>
                <a:alphaOff val="0"/>
              </a:schemeClr>
            </a:fillRef>
            <a:effectRef idx="0">
              <a:schemeClr val="accent2">
                <a:alpha val="50000"/>
                <a:hueOff val="-6407615"/>
                <a:satOff val="18722"/>
                <a:lumOff val="-3528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16" name="椭圆 10"/>
            <p:cNvSpPr/>
            <p:nvPr/>
          </p:nvSpPr>
          <p:spPr>
            <a:xfrm>
              <a:off x="5024050" y="1981505"/>
              <a:ext cx="1394815" cy="139481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108557" tIns="30480" rIns="108557" bIns="30480" numCol="1" spcCol="1270" anchor="ctr" anchorCtr="0">
              <a:noAutofit/>
            </a:bodyPr>
            <a:lstStyle/>
            <a:p>
              <a:pPr lvl="0" algn="ctr" defTabSz="1066800">
                <a:lnSpc>
                  <a:spcPct val="15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 b="1" kern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聚焦</a:t>
              </a:r>
              <a:endParaRPr lang="en-US" altLang="zh-CN" sz="2000" b="1" kern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 defTabSz="1066800">
                <a:lnSpc>
                  <a:spcPct val="15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 b="1" kern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稳定</a:t>
              </a:r>
              <a:endParaRPr lang="zh-CN" altLang="en-US" sz="2000" b="1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290431" y="4128213"/>
            <a:ext cx="1972567" cy="1972567"/>
            <a:chOff x="6313228" y="1692629"/>
            <a:chExt cx="1972567" cy="1972567"/>
          </a:xfrm>
        </p:grpSpPr>
        <p:sp>
          <p:nvSpPr>
            <p:cNvPr id="18" name="椭圆 17"/>
            <p:cNvSpPr/>
            <p:nvPr/>
          </p:nvSpPr>
          <p:spPr>
            <a:xfrm>
              <a:off x="6313228" y="1692629"/>
              <a:ext cx="1972567" cy="1972567"/>
            </a:xfrm>
            <a:prstGeom prst="ellipse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50000"/>
                <a:hueOff val="-8543487"/>
                <a:satOff val="24962"/>
                <a:lumOff val="-4705"/>
                <a:alphaOff val="0"/>
              </a:schemeClr>
            </a:fillRef>
            <a:effectRef idx="0">
              <a:schemeClr val="accent2">
                <a:alpha val="50000"/>
                <a:hueOff val="-8543487"/>
                <a:satOff val="24962"/>
                <a:lumOff val="-4705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19" name="椭圆 12"/>
            <p:cNvSpPr/>
            <p:nvPr/>
          </p:nvSpPr>
          <p:spPr>
            <a:xfrm>
              <a:off x="6429419" y="2022122"/>
              <a:ext cx="1827579" cy="139481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108557" tIns="30480" rIns="108557" bIns="30480" numCol="1" spcCol="1270" anchor="ctr" anchorCtr="0">
              <a:noAutofit/>
            </a:bodyPr>
            <a:lstStyle/>
            <a:p>
              <a:pPr lvl="0" algn="ctr" defTabSz="1066800">
                <a:lnSpc>
                  <a:spcPct val="15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 b="1" kern="1200" dirty="0" smtClean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无冲击电流</a:t>
              </a:r>
              <a:endParaRPr lang="en-US" altLang="zh-CN" sz="2000" b="1" kern="12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 lvl="0" algn="ctr" defTabSz="1066800">
                <a:lnSpc>
                  <a:spcPct val="15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 b="1" kern="1200" dirty="0" smtClean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增强近光显示效果</a:t>
              </a:r>
              <a:endParaRPr lang="zh-CN" altLang="en-US" sz="2000" b="1" kern="12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483955" y="2243128"/>
            <a:ext cx="3208287" cy="857256"/>
            <a:chOff x="2922503" y="1214422"/>
            <a:chExt cx="3208287" cy="857256"/>
          </a:xfrm>
        </p:grpSpPr>
        <p:sp>
          <p:nvSpPr>
            <p:cNvPr id="21" name="圆角矩形 20"/>
            <p:cNvSpPr/>
            <p:nvPr/>
          </p:nvSpPr>
          <p:spPr>
            <a:xfrm>
              <a:off x="2922503" y="1214422"/>
              <a:ext cx="3143272" cy="857256"/>
            </a:xfrm>
            <a:prstGeom prst="roundRect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922503" y="1395699"/>
              <a:ext cx="320828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j-ea"/>
                  <a:ea typeface="+mj-ea"/>
                  <a:cs typeface="Times New Roman" panose="02020603050405020304" pitchFamily="18" charset="0"/>
                </a:rPr>
                <a:t>LED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j-ea"/>
                  <a:ea typeface="+mj-ea"/>
                  <a:cs typeface="Times New Roman" panose="02020603050405020304" pitchFamily="18" charset="0"/>
                </a:rPr>
                <a:t>色灯信号机特点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左大括号 22"/>
          <p:cNvSpPr/>
          <p:nvPr/>
        </p:nvSpPr>
        <p:spPr>
          <a:xfrm rot="5400000">
            <a:off x="5691978" y="457178"/>
            <a:ext cx="785818" cy="6357982"/>
          </a:xfrm>
          <a:prstGeom prst="leftBrace">
            <a:avLst>
              <a:gd name="adj1" fmla="val 23123"/>
              <a:gd name="adj2" fmla="val 50266"/>
            </a:avLst>
          </a:prstGeom>
          <a:ln w="28575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77070" y="314302"/>
            <a:ext cx="3848364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2.2.4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常用色灯信号机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405566" y="1171558"/>
            <a:ext cx="2894578" cy="494945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r>
              <a:rPr lang="zh-CN" altLang="en-US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、</a:t>
            </a:r>
            <a:r>
              <a:rPr lang="en-US" altLang="zh-CN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LED</a:t>
            </a:r>
            <a:r>
              <a:rPr lang="zh-CN" altLang="en-US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色灯信号机</a:t>
            </a:r>
            <a:endParaRPr lang="zh-CN" altLang="en-US" sz="2400" b="1" dirty="0" smtClean="0">
              <a:solidFill>
                <a:srgbClr val="0303E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334128" y="1814500"/>
            <a:ext cx="11358642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LED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机构不能改变现有信号点灯电路和相关电路。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Courier New" panose="02070309020205020404" pitchFamily="49" charset="0"/>
              </a:rPr>
              <a:t>②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pitchFamily="49" charset="0"/>
              </a:rPr>
              <a:t>机构发光二极管损坏数量达到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pitchFamily="49" charset="0"/>
              </a:rPr>
              <a:t>％时，不能影响信号显示的规定距离，并及时报警。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遇强光、雷电、电磁干扰，不能导致信号错误显示和发光盘损坏，发光盘及点灯电路短路、点灯装置损坏或造成信号机灭灯时，灯丝继电器应可靠落下。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机构灯室之间不串光，机构门盖开启灵活。机构的正常绝缘电阻应不小于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50M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Ω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⑤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pitchFamily="49" charset="0"/>
              </a:rPr>
              <a:t>高柱信号机构的发光面直径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180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pitchFamily="49" charset="0"/>
              </a:rPr>
              <a:t>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pitchFamily="49" charset="0"/>
              </a:rPr>
              <a:t>，灯间距为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300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pitchFamily="49" charset="0"/>
              </a:rPr>
              <a:t>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pitchFamily="49" charset="0"/>
              </a:rPr>
              <a:t>，矮型机构的发光面直径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125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pitchFamily="49" charset="0"/>
              </a:rPr>
              <a:t>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pitchFamily="49" charset="0"/>
              </a:rPr>
              <a:t>，灯间距为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215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pitchFamily="49" charset="0"/>
              </a:rPr>
              <a:t>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pitchFamily="49" charset="0"/>
              </a:rPr>
              <a:t>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⑥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pitchFamily="49" charset="0"/>
              </a:rPr>
              <a:t>高柱信号机构安装后，应能在左右各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pitchFamily="49" charset="0"/>
              </a:rPr>
              <a:t>°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pitchFamily="49" charset="0"/>
              </a:rPr>
              <a:t>、前俯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pitchFamily="49" charset="0"/>
              </a:rPr>
              <a:t>°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pitchFamily="49" charset="0"/>
              </a:rPr>
              <a:t>的范围内任意调整，矮型机构的仰角为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pitchFamily="49" charset="0"/>
              </a:rPr>
              <a:t>°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pitchFamily="49" charset="0"/>
              </a:rPr>
              <a:t>～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pitchFamily="49" charset="0"/>
              </a:rPr>
              <a:t>°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⑦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额定电压：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DC12V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，额定电流：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DC700mA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77070" y="242864"/>
            <a:ext cx="3848364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2.2.4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常用色灯信号机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762756" y="1242996"/>
            <a:ext cx="2894578" cy="494945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r>
              <a:rPr lang="zh-CN" altLang="en-US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、</a:t>
            </a:r>
            <a:r>
              <a:rPr lang="en-US" altLang="zh-CN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LED</a:t>
            </a:r>
            <a:r>
              <a:rPr lang="zh-CN" altLang="en-US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色灯信号机</a:t>
            </a:r>
            <a:endParaRPr lang="zh-CN" altLang="en-US" sz="2400" b="1" dirty="0" smtClean="0">
              <a:solidFill>
                <a:srgbClr val="0303E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548442" y="1885938"/>
            <a:ext cx="11358642" cy="147732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⑦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额定电压：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DC12V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，额定电流：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DC700mA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⑧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发光盘的驱动电源有为其配套的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FDZ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型发光盘专用信号点灯装置。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⑨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机构光轴方向的发光强度应不低于表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2-2-5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数据的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90%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34326" y="3600450"/>
            <a:ext cx="7920648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77070" y="314302"/>
            <a:ext cx="3848364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2.2.4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常用色灯信号机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619880" y="1242996"/>
            <a:ext cx="2894578" cy="494945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r>
              <a:rPr lang="zh-CN" altLang="en-US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、</a:t>
            </a:r>
            <a:r>
              <a:rPr lang="en-US" altLang="zh-CN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LED</a:t>
            </a:r>
            <a:r>
              <a:rPr lang="zh-CN" altLang="en-US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色灯信号机</a:t>
            </a:r>
            <a:endParaRPr lang="zh-CN" altLang="en-US" sz="2400" b="1" dirty="0" smtClean="0">
              <a:solidFill>
                <a:srgbClr val="0303E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4" descr=")4Q1Y345B1IOORW1PLOAL@5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048640" y="2243128"/>
            <a:ext cx="7715304" cy="4124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3120210" y="6529408"/>
            <a:ext cx="48301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/>
              <a:t>信号机继电器采集驱动电路工作原理框图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77070" y="314302"/>
            <a:ext cx="3848364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2.2.4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常用色灯信号机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477004" y="1314434"/>
            <a:ext cx="2894578" cy="494945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r>
              <a:rPr lang="zh-CN" altLang="en-US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、</a:t>
            </a:r>
            <a:r>
              <a:rPr lang="en-US" altLang="zh-CN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LED</a:t>
            </a:r>
            <a:r>
              <a:rPr lang="zh-CN" altLang="en-US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色灯信号机</a:t>
            </a:r>
            <a:endParaRPr lang="zh-CN" altLang="en-US" sz="2400" b="1" dirty="0" smtClean="0">
              <a:solidFill>
                <a:srgbClr val="0303E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图片 6" descr="YE$%U}YTWXG)}TM8TTS9Q~T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405830" y="2243128"/>
            <a:ext cx="6919942" cy="4195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3620276" y="6600846"/>
            <a:ext cx="45448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/>
              <a:t>信号机模块采集驱动电路工作原理框图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48508" y="314302"/>
            <a:ext cx="3848364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2.2.4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常用色灯信号机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548442" y="1242996"/>
            <a:ext cx="2894578" cy="494945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r>
              <a:rPr lang="zh-CN" altLang="en-US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、</a:t>
            </a:r>
            <a:r>
              <a:rPr lang="en-US" altLang="zh-CN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LED</a:t>
            </a:r>
            <a:r>
              <a:rPr lang="zh-CN" altLang="en-US" sz="2400" b="1" dirty="0" smtClean="0">
                <a:solidFill>
                  <a:srgbClr val="0303E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色灯信号机</a:t>
            </a:r>
            <a:endParaRPr lang="zh-CN" altLang="en-US" sz="2400" b="1" dirty="0" smtClean="0">
              <a:solidFill>
                <a:srgbClr val="0303E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4" descr="NEZNP@ZHE$O0TFN%EPU_6OX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548838" y="2028814"/>
            <a:ext cx="8143932" cy="4843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1548574" y="6386532"/>
            <a:ext cx="3724096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 </a:t>
            </a:r>
            <a:r>
              <a:rPr lang="en-US" sz="2000" b="1" dirty="0" smtClean="0"/>
              <a:t>LED</a:t>
            </a:r>
            <a:r>
              <a:rPr lang="zh-CN" altLang="en-US" sz="2000" b="1" dirty="0" smtClean="0"/>
              <a:t>色灯信号机主灯丝报警单元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2.2.1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信号的分类</a:t>
            </a:r>
            <a:endParaRPr lang="zh-CN" altLang="en-US" sz="2800" dirty="0"/>
          </a:p>
        </p:txBody>
      </p:sp>
      <p:grpSp>
        <p:nvGrpSpPr>
          <p:cNvPr id="4" name="组合 3"/>
          <p:cNvGrpSpPr/>
          <p:nvPr/>
        </p:nvGrpSpPr>
        <p:grpSpPr>
          <a:xfrm>
            <a:off x="762756" y="1743062"/>
            <a:ext cx="10483069" cy="2071702"/>
            <a:chOff x="172002" y="1714488"/>
            <a:chExt cx="8343667" cy="2071702"/>
          </a:xfrm>
        </p:grpSpPr>
        <p:sp>
          <p:nvSpPr>
            <p:cNvPr id="5" name="对角圆角矩形 4"/>
            <p:cNvSpPr/>
            <p:nvPr/>
          </p:nvSpPr>
          <p:spPr>
            <a:xfrm>
              <a:off x="172002" y="1714488"/>
              <a:ext cx="8286808" cy="2071702"/>
            </a:xfrm>
            <a:prstGeom prst="round2DiagRect">
              <a:avLst/>
            </a:prstGeom>
            <a:noFill/>
            <a:ln w="28575" cap="flat" cmpd="sng" algn="ctr">
              <a:solidFill>
                <a:srgbClr val="FFCC66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Perpetua" panose="02020502060401020303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28861" y="1714488"/>
              <a:ext cx="8286808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ea"/>
                  <a:ea typeface="+mj-ea"/>
                </a:rPr>
                <a:t>某地铁公司的</a:t>
              </a: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ea"/>
                  <a:ea typeface="+mj-ea"/>
                </a:rPr>
                <a:t>《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ea"/>
                  <a:ea typeface="+mj-ea"/>
                </a:rPr>
                <a:t>行车组织规则</a:t>
              </a: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ea"/>
                  <a:ea typeface="+mj-ea"/>
                </a:rPr>
                <a:t>》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ea"/>
                  <a:ea typeface="+mj-ea"/>
                </a:rPr>
                <a:t>中关于列车鸣笛规定：</a:t>
              </a:r>
              <a:endPara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+mj-ea"/>
                <a:ea typeface="+mj-ea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ea"/>
                  <a:ea typeface="+mj-ea"/>
                </a:rPr>
                <a:t>    </a:t>
              </a: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ea"/>
                  <a:ea typeface="+mj-ea"/>
                </a:rPr>
                <a:t>1)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ea"/>
                  <a:ea typeface="+mj-ea"/>
                </a:rPr>
                <a:t>鸣笛的作用是发出警告或要求协助，长声为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ea"/>
                  <a:ea typeface="+mj-ea"/>
                </a:rPr>
                <a:t>三秒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ea"/>
                  <a:ea typeface="+mj-ea"/>
                </a:rPr>
                <a:t>，短声为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ea"/>
                  <a:ea typeface="+mj-ea"/>
                </a:rPr>
                <a:t>一秒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ea"/>
                  <a:ea typeface="+mj-ea"/>
                </a:rPr>
                <a:t>，音响间隔为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ea"/>
                  <a:ea typeface="+mj-ea"/>
                </a:rPr>
                <a:t>一秒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ea"/>
                  <a:ea typeface="+mj-ea"/>
                </a:rPr>
                <a:t>。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+mj-ea"/>
                  <a:ea typeface="+mj-ea"/>
                </a:rPr>
                <a:t>重复鸣示时，须问隔五秒以上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ea"/>
                  <a:ea typeface="+mj-ea"/>
                </a:rPr>
                <a:t>；</a:t>
              </a:r>
              <a:endPara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+mj-ea"/>
                <a:ea typeface="+mj-ea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ea"/>
                  <a:ea typeface="+mj-ea"/>
                </a:rPr>
                <a:t>    </a:t>
              </a: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ea"/>
                  <a:ea typeface="+mj-ea"/>
                </a:rPr>
                <a:t>2)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ea"/>
                  <a:ea typeface="+mj-ea"/>
                </a:rPr>
                <a:t>城轨列车在正线上运行时只可在必要时鸣笛；</a:t>
              </a:r>
              <a:endPara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+mj-ea"/>
                <a:ea typeface="+mj-ea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ea"/>
                  <a:ea typeface="+mj-ea"/>
                </a:rPr>
                <a:t>    3)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+mj-ea"/>
                  <a:ea typeface="+mj-ea"/>
                </a:rPr>
                <a:t>表中的情况下必须按指定方式鸣笛：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pic>
        <p:nvPicPr>
          <p:cNvPr id="7" name="Picture 7" descr="HWOCRTEMP_ROC0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34194" y="3957640"/>
            <a:ext cx="10353364" cy="2743194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48508" y="314302"/>
            <a:ext cx="3489292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2.2.5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信号点灯单元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262690" y="1885938"/>
            <a:ext cx="21342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68605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、信号变压器</a:t>
            </a:r>
            <a:endParaRPr lang="zh-CN" altLang="en-US" sz="2000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" name="图片 5" descr="C:\Users\Administrator\AppData\Roaming\Tencent\Users\603359521\QQ\WinTemp\RichOle\YY7X)~`9T_~I_AKB$HO$U}F.png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049036" y="1028682"/>
            <a:ext cx="6215106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6549234" y="6457970"/>
            <a:ext cx="37410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BX1-34</a:t>
            </a:r>
            <a:r>
              <a:rPr lang="zh-CN" altLang="en-US" sz="2000" b="1" dirty="0" smtClean="0"/>
              <a:t>形变压器安装图与接线图</a:t>
            </a:r>
            <a:endParaRPr lang="zh-CN" altLang="en-US" sz="2000" b="1" dirty="0"/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91252" y="2957508"/>
            <a:ext cx="4786346" cy="27991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BX1-34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型变压器的容量为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34V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一次线圈额定电压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180V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220V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，空载电流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0.011A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二次线圈电压为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16V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，额定电流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2.1A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49234" y="6029342"/>
            <a:ext cx="42022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 XDZ-B</a:t>
            </a:r>
            <a:r>
              <a:rPr lang="zh-CN" altLang="en-US" sz="2000" b="1" dirty="0" smtClean="0"/>
              <a:t>型多功能点灯装置电路原理图</a:t>
            </a:r>
            <a:endParaRPr lang="zh-CN" altLang="en-US" sz="2000" b="1" dirty="0"/>
          </a:p>
        </p:txBody>
      </p:sp>
      <p:sp>
        <p:nvSpPr>
          <p:cNvPr id="4" name="矩形 3"/>
          <p:cNvSpPr/>
          <p:nvPr/>
        </p:nvSpPr>
        <p:spPr>
          <a:xfrm>
            <a:off x="1048508" y="242864"/>
            <a:ext cx="3489292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2.2.5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信号点灯单元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334128" y="1314434"/>
            <a:ext cx="33268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68605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000" b="1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、多功能点灯装置</a:t>
            </a:r>
            <a:r>
              <a:rPr lang="en-US" altLang="zh-CN" sz="2000" b="1" dirty="0" smtClean="0">
                <a:solidFill>
                  <a:srgbClr val="0303EB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 dirty="0" smtClean="0">
                <a:solidFill>
                  <a:srgbClr val="0303EB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讨论</a:t>
            </a:r>
            <a:r>
              <a:rPr lang="en-US" altLang="zh-CN" sz="2000" b="1" dirty="0" smtClean="0">
                <a:solidFill>
                  <a:srgbClr val="0303EB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000" dirty="0" smtClean="0">
              <a:solidFill>
                <a:srgbClr val="0303EB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63548" y="2100252"/>
            <a:ext cx="107157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JG-1</a:t>
            </a:r>
            <a:endParaRPr lang="zh-CN" altLang="en-US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8406622" y="2957508"/>
            <a:ext cx="107157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JG</a:t>
            </a:r>
            <a:endParaRPr lang="zh-CN" altLang="en-US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7335052" y="3600450"/>
            <a:ext cx="71438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JZ-1</a:t>
            </a:r>
            <a:endParaRPr lang="zh-CN" altLang="en-US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9263878" y="4529144"/>
            <a:ext cx="35719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JZ</a:t>
            </a:r>
            <a:endParaRPr lang="zh-CN" altLang="en-US" sz="1600" dirty="0"/>
          </a:p>
        </p:txBody>
      </p:sp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263350" y="1743062"/>
            <a:ext cx="6156073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3731" name="Rectangle 3"/>
          <p:cNvSpPr>
            <a:spLocks noChangeArrowheads="1"/>
          </p:cNvSpPr>
          <p:nvPr/>
        </p:nvSpPr>
        <p:spPr bwMode="auto">
          <a:xfrm>
            <a:off x="262690" y="2457442"/>
            <a:ext cx="5143536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JZ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为灯丝转换继电器，监测主丝的工作状态，并通过其第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组接点反映主丝的状态；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JG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为告警继电器，检查副丝状态。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主副丝都正常时，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JZ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JG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都吸起；主丝不工作，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JZ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落下，通过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JZ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后接点闭合点副丝，并使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JG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失磁落下告警；副丝断丝，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JG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落下，输出告警，此时不影响主丝的工作。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303EB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JG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303EB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的第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303EB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303EB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组接点作告警输出，告警输出回路和主电路隔离，并和原有方式一致。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0303EB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549102" y="1528748"/>
            <a:ext cx="5643602" cy="1214446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549366" y="1100120"/>
            <a:ext cx="17331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0303EB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告警输出回路</a:t>
            </a:r>
            <a:endParaRPr lang="zh-CN" altLang="en-US" sz="2000" dirty="0">
              <a:solidFill>
                <a:srgbClr val="0303EB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49234" y="6343612"/>
            <a:ext cx="42022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 XDZ-B</a:t>
            </a:r>
            <a:r>
              <a:rPr lang="zh-CN" altLang="en-US" sz="2000" b="1" dirty="0" smtClean="0"/>
              <a:t>型多功能点灯装置电路原理图</a:t>
            </a:r>
            <a:endParaRPr lang="zh-CN" altLang="en-US" sz="2000" b="1" dirty="0"/>
          </a:p>
        </p:txBody>
      </p:sp>
      <p:sp>
        <p:nvSpPr>
          <p:cNvPr id="4" name="矩形 3"/>
          <p:cNvSpPr/>
          <p:nvPr/>
        </p:nvSpPr>
        <p:spPr>
          <a:xfrm>
            <a:off x="1048508" y="314302"/>
            <a:ext cx="3489292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2.2.5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信号点灯单元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262690" y="1885938"/>
            <a:ext cx="33268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68605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000" b="1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、多功能点灯装置</a:t>
            </a:r>
            <a:r>
              <a:rPr lang="en-US" altLang="zh-CN" sz="2000" b="1" dirty="0" smtClean="0">
                <a:solidFill>
                  <a:srgbClr val="0303EB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 dirty="0" smtClean="0">
                <a:solidFill>
                  <a:srgbClr val="0303EB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讨论</a:t>
            </a:r>
            <a:r>
              <a:rPr lang="en-US" altLang="zh-CN" sz="2000" b="1" dirty="0" smtClean="0">
                <a:solidFill>
                  <a:srgbClr val="0303EB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000" dirty="0" smtClean="0">
              <a:solidFill>
                <a:srgbClr val="0303EB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63548" y="2414522"/>
            <a:ext cx="107157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JG-1</a:t>
            </a:r>
            <a:endParaRPr lang="zh-CN" altLang="en-US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8406622" y="3271778"/>
            <a:ext cx="107157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JG</a:t>
            </a:r>
            <a:endParaRPr lang="zh-CN" altLang="en-US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7335052" y="3914720"/>
            <a:ext cx="71438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JZ-1</a:t>
            </a:r>
            <a:endParaRPr lang="zh-CN" altLang="en-US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9263878" y="4843414"/>
            <a:ext cx="357190" cy="338554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JZ</a:t>
            </a:r>
            <a:endParaRPr lang="zh-CN" altLang="en-US" sz="1600" dirty="0"/>
          </a:p>
        </p:txBody>
      </p:sp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263350" y="2057332"/>
            <a:ext cx="6156073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矩形 13"/>
          <p:cNvSpPr/>
          <p:nvPr/>
        </p:nvSpPr>
        <p:spPr>
          <a:xfrm>
            <a:off x="5549102" y="1843018"/>
            <a:ext cx="5643602" cy="1214446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549366" y="1414390"/>
            <a:ext cx="17331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告警输出回路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6825803" y="4641571"/>
            <a:ext cx="1171977" cy="0"/>
          </a:xfrm>
          <a:custGeom>
            <a:avLst/>
            <a:gdLst>
              <a:gd name="connsiteX0" fmla="*/ 0 w 1171977"/>
              <a:gd name="connsiteY0" fmla="*/ 0 h 0"/>
              <a:gd name="connsiteX1" fmla="*/ 1171977 w 117197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71977">
                <a:moveTo>
                  <a:pt x="0" y="0"/>
                </a:moveTo>
                <a:lnTo>
                  <a:pt x="1171977" y="0"/>
                </a:ln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8783392" y="4641571"/>
            <a:ext cx="631064" cy="0"/>
          </a:xfrm>
          <a:custGeom>
            <a:avLst/>
            <a:gdLst>
              <a:gd name="connsiteX0" fmla="*/ 0 w 631064"/>
              <a:gd name="connsiteY0" fmla="*/ 0 h 0"/>
              <a:gd name="connsiteX1" fmla="*/ 631064 w 631064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31064">
                <a:moveTo>
                  <a:pt x="0" y="0"/>
                </a:moveTo>
                <a:lnTo>
                  <a:pt x="631064" y="0"/>
                </a:ln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9865217" y="4654450"/>
            <a:ext cx="965915" cy="283335"/>
          </a:xfrm>
          <a:custGeom>
            <a:avLst/>
            <a:gdLst>
              <a:gd name="connsiteX0" fmla="*/ 0 w 965915"/>
              <a:gd name="connsiteY0" fmla="*/ 0 h 283335"/>
              <a:gd name="connsiteX1" fmla="*/ 953037 w 965915"/>
              <a:gd name="connsiteY1" fmla="*/ 0 h 283335"/>
              <a:gd name="connsiteX2" fmla="*/ 965915 w 965915"/>
              <a:gd name="connsiteY2" fmla="*/ 283335 h 283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65915" h="283335">
                <a:moveTo>
                  <a:pt x="0" y="0"/>
                </a:moveTo>
                <a:lnTo>
                  <a:pt x="953037" y="0"/>
                </a:lnTo>
                <a:lnTo>
                  <a:pt x="965915" y="283335"/>
                </a:ln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8783392" y="5311273"/>
            <a:ext cx="2086377" cy="321972"/>
          </a:xfrm>
          <a:custGeom>
            <a:avLst/>
            <a:gdLst>
              <a:gd name="connsiteX0" fmla="*/ 2086377 w 2086377"/>
              <a:gd name="connsiteY0" fmla="*/ 0 h 321972"/>
              <a:gd name="connsiteX1" fmla="*/ 2086377 w 2086377"/>
              <a:gd name="connsiteY1" fmla="*/ 309093 h 321972"/>
              <a:gd name="connsiteX2" fmla="*/ 0 w 2086377"/>
              <a:gd name="connsiteY2" fmla="*/ 321972 h 321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86377" h="321972">
                <a:moveTo>
                  <a:pt x="2086377" y="0"/>
                </a:moveTo>
                <a:lnTo>
                  <a:pt x="2086377" y="309093"/>
                </a:lnTo>
                <a:lnTo>
                  <a:pt x="0" y="321972"/>
                </a:ln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5911403" y="5633245"/>
            <a:ext cx="2073498" cy="0"/>
          </a:xfrm>
          <a:custGeom>
            <a:avLst/>
            <a:gdLst>
              <a:gd name="connsiteX0" fmla="*/ 2073498 w 2073498"/>
              <a:gd name="connsiteY0" fmla="*/ 0 h 0"/>
              <a:gd name="connsiteX1" fmla="*/ 0 w 207349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73498">
                <a:moveTo>
                  <a:pt x="2073498" y="0"/>
                </a:moveTo>
                <a:lnTo>
                  <a:pt x="0" y="0"/>
                </a:ln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91318" y="3243260"/>
            <a:ext cx="3711272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303EB"/>
                </a:solidFill>
              </a:rPr>
              <a:t>主丝正常点亮，副丝完好</a:t>
            </a:r>
            <a:endParaRPr lang="zh-CN" altLang="en-US" sz="2400" b="1" dirty="0">
              <a:solidFill>
                <a:srgbClr val="0303EB"/>
              </a:solidFill>
            </a:endParaRPr>
          </a:p>
        </p:txBody>
      </p:sp>
      <p:sp>
        <p:nvSpPr>
          <p:cNvPr id="23" name="燕尾形 22"/>
          <p:cNvSpPr/>
          <p:nvPr/>
        </p:nvSpPr>
        <p:spPr>
          <a:xfrm rot="5400000">
            <a:off x="2191516" y="3743326"/>
            <a:ext cx="357190" cy="5000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燕尾形 23"/>
          <p:cNvSpPr/>
          <p:nvPr/>
        </p:nvSpPr>
        <p:spPr>
          <a:xfrm rot="5400000">
            <a:off x="2191516" y="4100516"/>
            <a:ext cx="357190" cy="5000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燕尾形 24"/>
          <p:cNvSpPr/>
          <p:nvPr/>
        </p:nvSpPr>
        <p:spPr>
          <a:xfrm rot="5400000">
            <a:off x="2191516" y="4457706"/>
            <a:ext cx="357190" cy="5000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6104586" y="2498501"/>
            <a:ext cx="4005329" cy="0"/>
          </a:xfrm>
          <a:custGeom>
            <a:avLst/>
            <a:gdLst>
              <a:gd name="connsiteX0" fmla="*/ 0 w 4005329"/>
              <a:gd name="connsiteY0" fmla="*/ 0 h 0"/>
              <a:gd name="connsiteX1" fmla="*/ 4005329 w 400532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005329">
                <a:moveTo>
                  <a:pt x="0" y="0"/>
                </a:moveTo>
                <a:lnTo>
                  <a:pt x="4005329" y="0"/>
                </a:lnTo>
              </a:path>
            </a:pathLst>
          </a:custGeom>
          <a:ln w="38100">
            <a:solidFill>
              <a:srgbClr val="0303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691318" y="4957772"/>
            <a:ext cx="35766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/>
              <a:t>JG</a:t>
            </a:r>
            <a:r>
              <a:rPr lang="zh-CN" altLang="en-US" sz="2400" b="1" dirty="0" smtClean="0"/>
              <a:t>线圈电阻大，副丝不亮</a:t>
            </a:r>
            <a:endParaRPr lang="zh-CN" altLang="en-US" sz="2400" dirty="0"/>
          </a:p>
        </p:txBody>
      </p:sp>
      <p:sp>
        <p:nvSpPr>
          <p:cNvPr id="29" name="任意多边形 28"/>
          <p:cNvSpPr/>
          <p:nvPr/>
        </p:nvSpPr>
        <p:spPr>
          <a:xfrm>
            <a:off x="7122017" y="3284113"/>
            <a:ext cx="1558344" cy="515155"/>
          </a:xfrm>
          <a:custGeom>
            <a:avLst/>
            <a:gdLst>
              <a:gd name="connsiteX0" fmla="*/ 0 w 1558344"/>
              <a:gd name="connsiteY0" fmla="*/ 515155 h 515155"/>
              <a:gd name="connsiteX1" fmla="*/ 824248 w 1558344"/>
              <a:gd name="connsiteY1" fmla="*/ 515155 h 515155"/>
              <a:gd name="connsiteX2" fmla="*/ 824248 w 1558344"/>
              <a:gd name="connsiteY2" fmla="*/ 0 h 515155"/>
              <a:gd name="connsiteX3" fmla="*/ 1558344 w 1558344"/>
              <a:gd name="connsiteY3" fmla="*/ 0 h 515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8344" h="515155">
                <a:moveTo>
                  <a:pt x="0" y="515155"/>
                </a:moveTo>
                <a:lnTo>
                  <a:pt x="824248" y="515155"/>
                </a:lnTo>
                <a:lnTo>
                  <a:pt x="824248" y="0"/>
                </a:lnTo>
                <a:lnTo>
                  <a:pt x="1558344" y="0"/>
                </a:lnTo>
              </a:path>
            </a:pathLst>
          </a:custGeom>
          <a:ln w="38100">
            <a:solidFill>
              <a:srgbClr val="00AE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9092485" y="3271234"/>
            <a:ext cx="1854557" cy="1596980"/>
          </a:xfrm>
          <a:custGeom>
            <a:avLst/>
            <a:gdLst>
              <a:gd name="connsiteX0" fmla="*/ 0 w 1854557"/>
              <a:gd name="connsiteY0" fmla="*/ 0 h 1596980"/>
              <a:gd name="connsiteX1" fmla="*/ 553791 w 1854557"/>
              <a:gd name="connsiteY1" fmla="*/ 0 h 1596980"/>
              <a:gd name="connsiteX2" fmla="*/ 566670 w 1854557"/>
              <a:gd name="connsiteY2" fmla="*/ 515155 h 1596980"/>
              <a:gd name="connsiteX3" fmla="*/ 1828800 w 1854557"/>
              <a:gd name="connsiteY3" fmla="*/ 515155 h 1596980"/>
              <a:gd name="connsiteX4" fmla="*/ 1854557 w 1854557"/>
              <a:gd name="connsiteY4" fmla="*/ 1596980 h 1596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4557" h="1596980">
                <a:moveTo>
                  <a:pt x="0" y="0"/>
                </a:moveTo>
                <a:lnTo>
                  <a:pt x="553791" y="0"/>
                </a:lnTo>
                <a:lnTo>
                  <a:pt x="566670" y="515155"/>
                </a:lnTo>
                <a:lnTo>
                  <a:pt x="1828800" y="515155"/>
                </a:lnTo>
                <a:lnTo>
                  <a:pt x="1854557" y="1596980"/>
                </a:lnTo>
              </a:path>
            </a:pathLst>
          </a:custGeom>
          <a:ln w="38100">
            <a:solidFill>
              <a:srgbClr val="00AE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7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49234" y="6343612"/>
            <a:ext cx="42022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 XDZ-B</a:t>
            </a:r>
            <a:r>
              <a:rPr lang="zh-CN" altLang="en-US" sz="2000" b="1" dirty="0" smtClean="0"/>
              <a:t>型多功能点灯装置电路原理图</a:t>
            </a:r>
            <a:endParaRPr lang="zh-CN" altLang="en-US" sz="2000" b="1" dirty="0"/>
          </a:p>
        </p:txBody>
      </p:sp>
      <p:sp>
        <p:nvSpPr>
          <p:cNvPr id="4" name="矩形 3"/>
          <p:cNvSpPr/>
          <p:nvPr/>
        </p:nvSpPr>
        <p:spPr>
          <a:xfrm>
            <a:off x="1048508" y="314302"/>
            <a:ext cx="3489292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2.2.5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信号点灯单元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262690" y="1885938"/>
            <a:ext cx="33268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68605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000" b="1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、多功能点灯装置</a:t>
            </a:r>
            <a:r>
              <a:rPr lang="en-US" altLang="zh-CN" sz="2000" b="1" dirty="0" smtClean="0">
                <a:solidFill>
                  <a:srgbClr val="0303EB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 dirty="0" smtClean="0">
                <a:solidFill>
                  <a:srgbClr val="0303EB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讨论</a:t>
            </a:r>
            <a:r>
              <a:rPr lang="en-US" altLang="zh-CN" sz="2000" b="1" dirty="0" smtClean="0">
                <a:solidFill>
                  <a:srgbClr val="0303EB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000" dirty="0" smtClean="0">
              <a:solidFill>
                <a:srgbClr val="0303EB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63548" y="2414522"/>
            <a:ext cx="107157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JG-1</a:t>
            </a:r>
            <a:endParaRPr lang="zh-CN" altLang="en-US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8406622" y="3271778"/>
            <a:ext cx="107157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JG</a:t>
            </a:r>
            <a:endParaRPr lang="zh-CN" altLang="en-US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7335052" y="3914720"/>
            <a:ext cx="71438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JZ-1</a:t>
            </a:r>
            <a:endParaRPr lang="zh-CN" altLang="en-US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9263878" y="4843414"/>
            <a:ext cx="357190" cy="338554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JZ</a:t>
            </a:r>
            <a:endParaRPr lang="zh-CN" altLang="en-US" sz="1600" dirty="0"/>
          </a:p>
        </p:txBody>
      </p:sp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263350" y="2057332"/>
            <a:ext cx="6156073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矩形 13"/>
          <p:cNvSpPr/>
          <p:nvPr/>
        </p:nvSpPr>
        <p:spPr>
          <a:xfrm>
            <a:off x="5549102" y="1843018"/>
            <a:ext cx="5643602" cy="1214446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549366" y="1414390"/>
            <a:ext cx="17331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告警输出回路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6825803" y="4641571"/>
            <a:ext cx="1171977" cy="0"/>
          </a:xfrm>
          <a:custGeom>
            <a:avLst/>
            <a:gdLst>
              <a:gd name="connsiteX0" fmla="*/ 0 w 1171977"/>
              <a:gd name="connsiteY0" fmla="*/ 0 h 0"/>
              <a:gd name="connsiteX1" fmla="*/ 1171977 w 117197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71977">
                <a:moveTo>
                  <a:pt x="0" y="0"/>
                </a:moveTo>
                <a:lnTo>
                  <a:pt x="1171977" y="0"/>
                </a:ln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8783392" y="4641571"/>
            <a:ext cx="631064" cy="0"/>
          </a:xfrm>
          <a:custGeom>
            <a:avLst/>
            <a:gdLst>
              <a:gd name="connsiteX0" fmla="*/ 0 w 631064"/>
              <a:gd name="connsiteY0" fmla="*/ 0 h 0"/>
              <a:gd name="connsiteX1" fmla="*/ 631064 w 631064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31064">
                <a:moveTo>
                  <a:pt x="0" y="0"/>
                </a:moveTo>
                <a:lnTo>
                  <a:pt x="631064" y="0"/>
                </a:ln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9865217" y="4654450"/>
            <a:ext cx="965915" cy="283335"/>
          </a:xfrm>
          <a:custGeom>
            <a:avLst/>
            <a:gdLst>
              <a:gd name="connsiteX0" fmla="*/ 0 w 965915"/>
              <a:gd name="connsiteY0" fmla="*/ 0 h 283335"/>
              <a:gd name="connsiteX1" fmla="*/ 953037 w 965915"/>
              <a:gd name="connsiteY1" fmla="*/ 0 h 283335"/>
              <a:gd name="connsiteX2" fmla="*/ 965915 w 965915"/>
              <a:gd name="connsiteY2" fmla="*/ 283335 h 283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65915" h="283335">
                <a:moveTo>
                  <a:pt x="0" y="0"/>
                </a:moveTo>
                <a:lnTo>
                  <a:pt x="953037" y="0"/>
                </a:lnTo>
                <a:lnTo>
                  <a:pt x="965915" y="283335"/>
                </a:ln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8783392" y="5311273"/>
            <a:ext cx="2086377" cy="321972"/>
          </a:xfrm>
          <a:custGeom>
            <a:avLst/>
            <a:gdLst>
              <a:gd name="connsiteX0" fmla="*/ 2086377 w 2086377"/>
              <a:gd name="connsiteY0" fmla="*/ 0 h 321972"/>
              <a:gd name="connsiteX1" fmla="*/ 2086377 w 2086377"/>
              <a:gd name="connsiteY1" fmla="*/ 309093 h 321972"/>
              <a:gd name="connsiteX2" fmla="*/ 0 w 2086377"/>
              <a:gd name="connsiteY2" fmla="*/ 321972 h 321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86377" h="321972">
                <a:moveTo>
                  <a:pt x="2086377" y="0"/>
                </a:moveTo>
                <a:lnTo>
                  <a:pt x="2086377" y="309093"/>
                </a:lnTo>
                <a:lnTo>
                  <a:pt x="0" y="321972"/>
                </a:ln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5911403" y="5633245"/>
            <a:ext cx="2073498" cy="0"/>
          </a:xfrm>
          <a:custGeom>
            <a:avLst/>
            <a:gdLst>
              <a:gd name="connsiteX0" fmla="*/ 2073498 w 2073498"/>
              <a:gd name="connsiteY0" fmla="*/ 0 h 0"/>
              <a:gd name="connsiteX1" fmla="*/ 0 w 207349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73498">
                <a:moveTo>
                  <a:pt x="2073498" y="0"/>
                </a:moveTo>
                <a:lnTo>
                  <a:pt x="0" y="0"/>
                </a:ln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91318" y="3243260"/>
            <a:ext cx="35878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303EB"/>
                </a:solidFill>
              </a:rPr>
              <a:t>主丝正常点亮，副丝断丝</a:t>
            </a:r>
            <a:endParaRPr lang="zh-CN" altLang="en-US" sz="2400" b="1" dirty="0">
              <a:solidFill>
                <a:srgbClr val="0303EB"/>
              </a:solidFill>
            </a:endParaRPr>
          </a:p>
        </p:txBody>
      </p:sp>
      <p:sp>
        <p:nvSpPr>
          <p:cNvPr id="23" name="燕尾形 22"/>
          <p:cNvSpPr/>
          <p:nvPr/>
        </p:nvSpPr>
        <p:spPr>
          <a:xfrm rot="5400000">
            <a:off x="2191516" y="3743326"/>
            <a:ext cx="357190" cy="5000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燕尾形 23"/>
          <p:cNvSpPr/>
          <p:nvPr/>
        </p:nvSpPr>
        <p:spPr>
          <a:xfrm rot="5400000">
            <a:off x="2191516" y="4100516"/>
            <a:ext cx="357190" cy="5000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燕尾形 24"/>
          <p:cNvSpPr/>
          <p:nvPr/>
        </p:nvSpPr>
        <p:spPr>
          <a:xfrm rot="5400000">
            <a:off x="2191516" y="4457706"/>
            <a:ext cx="357190" cy="5000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77070" y="4957772"/>
            <a:ext cx="2864887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/>
              <a:t>JG-1</a:t>
            </a:r>
            <a:r>
              <a:rPr lang="zh-CN" altLang="en-US" sz="2400" b="1" dirty="0" smtClean="0"/>
              <a:t>接通报警点</a:t>
            </a:r>
            <a:r>
              <a:rPr lang="en-US" sz="2400" b="1" dirty="0" smtClean="0"/>
              <a:t>ZH</a:t>
            </a:r>
            <a:endParaRPr lang="en-US" altLang="zh-CN" sz="2400" b="1" dirty="0" smtClean="0"/>
          </a:p>
          <a:p>
            <a:pPr>
              <a:lnSpc>
                <a:spcPct val="150000"/>
              </a:lnSpc>
            </a:pPr>
            <a:r>
              <a:rPr lang="zh-CN" altLang="en-US" sz="2400" b="1" dirty="0" smtClean="0"/>
              <a:t>接通报警电路</a:t>
            </a:r>
            <a:r>
              <a:rPr lang="zh-CN" altLang="en-US" sz="3200" b="1" u="sng" dirty="0" smtClean="0">
                <a:solidFill>
                  <a:srgbClr val="FF0000"/>
                </a:solidFill>
              </a:rPr>
              <a:t>报警</a:t>
            </a:r>
            <a:endParaRPr lang="zh-CN" altLang="en-US" sz="3200" b="1" u="sng" dirty="0">
              <a:solidFill>
                <a:srgbClr val="FF0000"/>
              </a:solidFill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5718220" y="2485623"/>
            <a:ext cx="2537138" cy="463639"/>
          </a:xfrm>
          <a:custGeom>
            <a:avLst/>
            <a:gdLst>
              <a:gd name="connsiteX0" fmla="*/ 334850 w 2537138"/>
              <a:gd name="connsiteY0" fmla="*/ 463639 h 463639"/>
              <a:gd name="connsiteX1" fmla="*/ 2537138 w 2537138"/>
              <a:gd name="connsiteY1" fmla="*/ 463639 h 463639"/>
              <a:gd name="connsiteX2" fmla="*/ 2537138 w 2537138"/>
              <a:gd name="connsiteY2" fmla="*/ 193183 h 463639"/>
              <a:gd name="connsiteX3" fmla="*/ 2176529 w 2537138"/>
              <a:gd name="connsiteY3" fmla="*/ 0 h 463639"/>
              <a:gd name="connsiteX4" fmla="*/ 0 w 2537138"/>
              <a:gd name="connsiteY4" fmla="*/ 0 h 463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37138" h="463639">
                <a:moveTo>
                  <a:pt x="334850" y="463639"/>
                </a:moveTo>
                <a:lnTo>
                  <a:pt x="2537138" y="463639"/>
                </a:lnTo>
                <a:lnTo>
                  <a:pt x="2537138" y="193183"/>
                </a:lnTo>
                <a:lnTo>
                  <a:pt x="2176529" y="0"/>
                </a:lnTo>
                <a:lnTo>
                  <a:pt x="0" y="0"/>
                </a:lnTo>
              </a:path>
            </a:pathLst>
          </a:custGeom>
          <a:ln w="38100">
            <a:solidFill>
              <a:srgbClr val="0303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7" grpId="0"/>
      <p:bldP spid="28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48508" y="314302"/>
            <a:ext cx="3489292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2.2.5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信号点灯单元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262690" y="1528748"/>
            <a:ext cx="33268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68605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000" b="1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、多功能点灯装置</a:t>
            </a:r>
            <a:r>
              <a:rPr lang="en-US" altLang="zh-CN" sz="2000" b="1" dirty="0" smtClean="0">
                <a:solidFill>
                  <a:srgbClr val="0303EB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000" b="1" dirty="0" smtClean="0">
                <a:solidFill>
                  <a:srgbClr val="0303EB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讨论</a:t>
            </a:r>
            <a:r>
              <a:rPr lang="en-US" altLang="zh-CN" sz="2000" b="1" dirty="0" smtClean="0">
                <a:solidFill>
                  <a:srgbClr val="0303EB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000" dirty="0" smtClean="0">
              <a:solidFill>
                <a:srgbClr val="0303EB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91318" y="3243260"/>
            <a:ext cx="29690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303EB"/>
                </a:solidFill>
              </a:rPr>
              <a:t>主丝断丝，副丝点亮</a:t>
            </a:r>
            <a:endParaRPr lang="zh-CN" altLang="en-US" sz="2400" b="1" dirty="0">
              <a:solidFill>
                <a:srgbClr val="0303EB"/>
              </a:solidFill>
            </a:endParaRPr>
          </a:p>
        </p:txBody>
      </p:sp>
      <p:sp>
        <p:nvSpPr>
          <p:cNvPr id="23" name="燕尾形 22"/>
          <p:cNvSpPr/>
          <p:nvPr/>
        </p:nvSpPr>
        <p:spPr>
          <a:xfrm rot="5400000">
            <a:off x="2191516" y="3743326"/>
            <a:ext cx="357190" cy="5000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燕尾形 23"/>
          <p:cNvSpPr/>
          <p:nvPr/>
        </p:nvSpPr>
        <p:spPr>
          <a:xfrm rot="5400000">
            <a:off x="2191516" y="4100516"/>
            <a:ext cx="357190" cy="5000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燕尾形 24"/>
          <p:cNvSpPr/>
          <p:nvPr/>
        </p:nvSpPr>
        <p:spPr>
          <a:xfrm rot="5400000">
            <a:off x="2191516" y="4457706"/>
            <a:ext cx="357190" cy="50006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77070" y="4957772"/>
            <a:ext cx="2864887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/>
              <a:t>JG-1</a:t>
            </a:r>
            <a:r>
              <a:rPr lang="zh-CN" altLang="en-US" sz="2400" b="1" dirty="0" smtClean="0"/>
              <a:t>接通报警点</a:t>
            </a:r>
            <a:r>
              <a:rPr lang="en-US" sz="2400" b="1" dirty="0" smtClean="0"/>
              <a:t>ZH</a:t>
            </a:r>
            <a:endParaRPr lang="en-US" altLang="zh-CN" sz="2400" b="1" dirty="0" smtClean="0"/>
          </a:p>
          <a:p>
            <a:pPr>
              <a:lnSpc>
                <a:spcPct val="150000"/>
              </a:lnSpc>
            </a:pPr>
            <a:r>
              <a:rPr lang="zh-CN" altLang="en-US" sz="2400" b="1" dirty="0" smtClean="0"/>
              <a:t>接通报警电路</a:t>
            </a:r>
            <a:r>
              <a:rPr lang="zh-CN" altLang="en-US" sz="3200" b="1" u="sng" dirty="0" smtClean="0">
                <a:solidFill>
                  <a:srgbClr val="FF0000"/>
                </a:solidFill>
              </a:rPr>
              <a:t>报警</a:t>
            </a:r>
            <a:endParaRPr lang="zh-CN" altLang="en-US" sz="3200" b="1" u="sng" dirty="0">
              <a:solidFill>
                <a:srgbClr val="FF0000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549234" y="6343612"/>
            <a:ext cx="42022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 XDZ-B</a:t>
            </a:r>
            <a:r>
              <a:rPr lang="zh-CN" altLang="en-US" sz="2000" b="1" dirty="0" smtClean="0"/>
              <a:t>型多功能点灯装置电路原理图</a:t>
            </a:r>
            <a:endParaRPr lang="zh-CN" altLang="en-US" sz="20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6763548" y="2414522"/>
            <a:ext cx="107157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JG-1</a:t>
            </a:r>
            <a:endParaRPr lang="zh-CN" altLang="en-US" sz="1600" dirty="0"/>
          </a:p>
        </p:txBody>
      </p:sp>
      <p:sp>
        <p:nvSpPr>
          <p:cNvPr id="30" name="TextBox 29"/>
          <p:cNvSpPr txBox="1"/>
          <p:nvPr/>
        </p:nvSpPr>
        <p:spPr>
          <a:xfrm>
            <a:off x="8406622" y="3271778"/>
            <a:ext cx="107157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JG</a:t>
            </a:r>
            <a:endParaRPr lang="zh-CN" altLang="en-US" sz="1600" dirty="0"/>
          </a:p>
        </p:txBody>
      </p:sp>
      <p:sp>
        <p:nvSpPr>
          <p:cNvPr id="31" name="TextBox 30"/>
          <p:cNvSpPr txBox="1"/>
          <p:nvPr/>
        </p:nvSpPr>
        <p:spPr>
          <a:xfrm>
            <a:off x="7335052" y="3914720"/>
            <a:ext cx="71438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JZ-1</a:t>
            </a:r>
            <a:endParaRPr lang="zh-CN" altLang="en-US" sz="1600" dirty="0"/>
          </a:p>
        </p:txBody>
      </p:sp>
      <p:sp>
        <p:nvSpPr>
          <p:cNvPr id="32" name="TextBox 31"/>
          <p:cNvSpPr txBox="1"/>
          <p:nvPr/>
        </p:nvSpPr>
        <p:spPr>
          <a:xfrm>
            <a:off x="9263878" y="4843414"/>
            <a:ext cx="357190" cy="338554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JZ</a:t>
            </a:r>
            <a:endParaRPr lang="zh-CN" altLang="en-US" sz="1600" dirty="0"/>
          </a:p>
        </p:txBody>
      </p:sp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263350" y="2057332"/>
            <a:ext cx="6156073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" name="矩形 33"/>
          <p:cNvSpPr/>
          <p:nvPr/>
        </p:nvSpPr>
        <p:spPr>
          <a:xfrm>
            <a:off x="5549102" y="1843018"/>
            <a:ext cx="5643602" cy="1214446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549366" y="1414390"/>
            <a:ext cx="17331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告警输出回路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8783392" y="5311273"/>
            <a:ext cx="2086377" cy="321972"/>
          </a:xfrm>
          <a:custGeom>
            <a:avLst/>
            <a:gdLst>
              <a:gd name="connsiteX0" fmla="*/ 2086377 w 2086377"/>
              <a:gd name="connsiteY0" fmla="*/ 0 h 321972"/>
              <a:gd name="connsiteX1" fmla="*/ 2086377 w 2086377"/>
              <a:gd name="connsiteY1" fmla="*/ 309093 h 321972"/>
              <a:gd name="connsiteX2" fmla="*/ 0 w 2086377"/>
              <a:gd name="connsiteY2" fmla="*/ 321972 h 321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86377" h="321972">
                <a:moveTo>
                  <a:pt x="2086377" y="0"/>
                </a:moveTo>
                <a:lnTo>
                  <a:pt x="2086377" y="309093"/>
                </a:lnTo>
                <a:lnTo>
                  <a:pt x="0" y="321972"/>
                </a:lnTo>
              </a:path>
            </a:pathLst>
          </a:cu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5911403" y="5633245"/>
            <a:ext cx="2073498" cy="0"/>
          </a:xfrm>
          <a:custGeom>
            <a:avLst/>
            <a:gdLst>
              <a:gd name="connsiteX0" fmla="*/ 2073498 w 2073498"/>
              <a:gd name="connsiteY0" fmla="*/ 0 h 0"/>
              <a:gd name="connsiteX1" fmla="*/ 0 w 207349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73498">
                <a:moveTo>
                  <a:pt x="2073498" y="0"/>
                </a:moveTo>
                <a:lnTo>
                  <a:pt x="0" y="0"/>
                </a:lnTo>
              </a:path>
            </a:pathLst>
          </a:cu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>
            <a:off x="5718220" y="2485623"/>
            <a:ext cx="2537138" cy="463639"/>
          </a:xfrm>
          <a:custGeom>
            <a:avLst/>
            <a:gdLst>
              <a:gd name="connsiteX0" fmla="*/ 334850 w 2537138"/>
              <a:gd name="connsiteY0" fmla="*/ 463639 h 463639"/>
              <a:gd name="connsiteX1" fmla="*/ 2537138 w 2537138"/>
              <a:gd name="connsiteY1" fmla="*/ 463639 h 463639"/>
              <a:gd name="connsiteX2" fmla="*/ 2537138 w 2537138"/>
              <a:gd name="connsiteY2" fmla="*/ 193183 h 463639"/>
              <a:gd name="connsiteX3" fmla="*/ 2176529 w 2537138"/>
              <a:gd name="connsiteY3" fmla="*/ 0 h 463639"/>
              <a:gd name="connsiteX4" fmla="*/ 0 w 2537138"/>
              <a:gd name="connsiteY4" fmla="*/ 0 h 463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37138" h="463639">
                <a:moveTo>
                  <a:pt x="334850" y="463639"/>
                </a:moveTo>
                <a:lnTo>
                  <a:pt x="2537138" y="463639"/>
                </a:lnTo>
                <a:lnTo>
                  <a:pt x="2537138" y="193183"/>
                </a:lnTo>
                <a:lnTo>
                  <a:pt x="2176529" y="0"/>
                </a:lnTo>
                <a:lnTo>
                  <a:pt x="0" y="0"/>
                </a:lnTo>
              </a:path>
            </a:pathLst>
          </a:custGeom>
          <a:ln w="38100">
            <a:solidFill>
              <a:srgbClr val="0303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>
            <a:off x="7083380" y="3812146"/>
            <a:ext cx="3837905" cy="1120462"/>
          </a:xfrm>
          <a:custGeom>
            <a:avLst/>
            <a:gdLst>
              <a:gd name="connsiteX0" fmla="*/ 0 w 3837905"/>
              <a:gd name="connsiteY0" fmla="*/ 12879 h 1120462"/>
              <a:gd name="connsiteX1" fmla="*/ 1571223 w 3837905"/>
              <a:gd name="connsiteY1" fmla="*/ 12879 h 1120462"/>
              <a:gd name="connsiteX2" fmla="*/ 1957589 w 3837905"/>
              <a:gd name="connsiteY2" fmla="*/ 193184 h 1120462"/>
              <a:gd name="connsiteX3" fmla="*/ 1944710 w 3837905"/>
              <a:gd name="connsiteY3" fmla="*/ 386367 h 1120462"/>
              <a:gd name="connsiteX4" fmla="*/ 2575775 w 3837905"/>
              <a:gd name="connsiteY4" fmla="*/ 373488 h 1120462"/>
              <a:gd name="connsiteX5" fmla="*/ 2601533 w 3837905"/>
              <a:gd name="connsiteY5" fmla="*/ 0 h 1120462"/>
              <a:gd name="connsiteX6" fmla="*/ 3837905 w 3837905"/>
              <a:gd name="connsiteY6" fmla="*/ 0 h 1120462"/>
              <a:gd name="connsiteX7" fmla="*/ 3837905 w 3837905"/>
              <a:gd name="connsiteY7" fmla="*/ 1120462 h 1120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37905" h="1120462">
                <a:moveTo>
                  <a:pt x="0" y="12879"/>
                </a:moveTo>
                <a:lnTo>
                  <a:pt x="1571223" y="12879"/>
                </a:lnTo>
                <a:lnTo>
                  <a:pt x="1957589" y="193184"/>
                </a:lnTo>
                <a:lnTo>
                  <a:pt x="1944710" y="386367"/>
                </a:lnTo>
                <a:lnTo>
                  <a:pt x="2575775" y="373488"/>
                </a:lnTo>
                <a:lnTo>
                  <a:pt x="2601533" y="0"/>
                </a:lnTo>
                <a:lnTo>
                  <a:pt x="3837905" y="0"/>
                </a:lnTo>
                <a:lnTo>
                  <a:pt x="3837905" y="1120462"/>
                </a:lnTo>
              </a:path>
            </a:pathLst>
          </a:cu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7" grpId="0"/>
      <p:bldP spid="39" grpId="0" animBg="1"/>
      <p:bldP spid="40" grpId="0" animBg="1"/>
      <p:bldP spid="44" grpId="0" animBg="1"/>
      <p:bldP spid="45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8508" y="314302"/>
            <a:ext cx="24096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 结 及 作 业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67"/>
          <p:cNvGrpSpPr/>
          <p:nvPr/>
        </p:nvGrpSpPr>
        <p:grpSpPr>
          <a:xfrm>
            <a:off x="762306" y="2406529"/>
            <a:ext cx="730914" cy="554400"/>
            <a:chOff x="4121950" y="4374105"/>
            <a:chExt cx="792000" cy="792000"/>
          </a:xfrm>
        </p:grpSpPr>
        <p:sp>
          <p:nvSpPr>
            <p:cNvPr id="8" name="椭圆 7"/>
            <p:cNvSpPr/>
            <p:nvPr/>
          </p:nvSpPr>
          <p:spPr>
            <a:xfrm>
              <a:off x="4121950" y="4374105"/>
              <a:ext cx="792000" cy="792000"/>
            </a:xfrm>
            <a:prstGeom prst="ellipse">
              <a:avLst/>
            </a:prstGeom>
            <a:gradFill flip="none" rotWithShape="1">
              <a:gsLst>
                <a:gs pos="14000">
                  <a:srgbClr val="89C921"/>
                </a:gs>
                <a:gs pos="70000">
                  <a:srgbClr val="0C7804"/>
                </a:gs>
                <a:gs pos="86000">
                  <a:srgbClr val="0C7804"/>
                </a:gs>
              </a:gsLst>
              <a:path path="circle">
                <a:fillToRect l="50000" t="50000" r="50000" b="50000"/>
              </a:path>
              <a:tileRect/>
            </a:gradFill>
            <a:ln w="12700"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9" name="Picture 4" descr="C:\Documents and Settings\Administrator\桌面\20100720220401202\open-source-icons\PNG\black\van.png"/>
            <p:cNvPicPr>
              <a:picLocks noChangeAspect="1" noChangeArrowheads="1"/>
            </p:cNvPicPr>
            <p:nvPr/>
          </p:nvPicPr>
          <p:blipFill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9628" y="4457697"/>
              <a:ext cx="607712" cy="6077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组合 70"/>
          <p:cNvGrpSpPr/>
          <p:nvPr/>
        </p:nvGrpSpPr>
        <p:grpSpPr>
          <a:xfrm>
            <a:off x="762306" y="1406729"/>
            <a:ext cx="730914" cy="554400"/>
            <a:chOff x="5355175" y="2213865"/>
            <a:chExt cx="792000" cy="792000"/>
          </a:xfrm>
        </p:grpSpPr>
        <p:sp>
          <p:nvSpPr>
            <p:cNvPr id="11" name="椭圆 10"/>
            <p:cNvSpPr/>
            <p:nvPr/>
          </p:nvSpPr>
          <p:spPr>
            <a:xfrm>
              <a:off x="5355175" y="2213865"/>
              <a:ext cx="792000" cy="792000"/>
            </a:xfrm>
            <a:prstGeom prst="ellipse">
              <a:avLst/>
            </a:prstGeom>
            <a:gradFill flip="none" rotWithShape="1">
              <a:gsLst>
                <a:gs pos="67000">
                  <a:srgbClr val="005D8C"/>
                </a:gs>
                <a:gs pos="4000">
                  <a:srgbClr val="0095D0"/>
                </a:gs>
              </a:gsLst>
              <a:path path="circle">
                <a:fillToRect l="50000" t="50000" r="50000" b="50000"/>
              </a:path>
              <a:tileRect/>
            </a:gradFill>
            <a:ln w="19050">
              <a:noFill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12" name="Picture 6" descr="C:\Documents and Settings\Administrator\桌面\20100720220401202\open-source-icons\PNG\black\home.png"/>
            <p:cNvPicPr>
              <a:picLocks noChangeAspect="1" noChangeArrowheads="1"/>
            </p:cNvPicPr>
            <p:nvPr/>
          </p:nvPicPr>
          <p:blipFill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84585" y="2231701"/>
              <a:ext cx="759844" cy="630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组合 73"/>
          <p:cNvGrpSpPr/>
          <p:nvPr/>
        </p:nvGrpSpPr>
        <p:grpSpPr>
          <a:xfrm>
            <a:off x="762756" y="3403252"/>
            <a:ext cx="730914" cy="554400"/>
            <a:chOff x="2834895" y="2213865"/>
            <a:chExt cx="792000" cy="792000"/>
          </a:xfrm>
        </p:grpSpPr>
        <p:sp>
          <p:nvSpPr>
            <p:cNvPr id="14" name="椭圆 13"/>
            <p:cNvSpPr/>
            <p:nvPr/>
          </p:nvSpPr>
          <p:spPr>
            <a:xfrm>
              <a:off x="2834895" y="2213865"/>
              <a:ext cx="792000" cy="792000"/>
            </a:xfrm>
            <a:prstGeom prst="ellipse">
              <a:avLst/>
            </a:prstGeom>
            <a:gradFill flip="none" rotWithShape="1">
              <a:gsLst>
                <a:gs pos="64000">
                  <a:srgbClr val="C83C00"/>
                </a:gs>
                <a:gs pos="84000">
                  <a:srgbClr val="C83C00"/>
                </a:gs>
                <a:gs pos="7000">
                  <a:srgbClr val="FFC905"/>
                </a:gs>
              </a:gsLst>
              <a:path path="circle">
                <a:fillToRect l="50000" t="50000" r="50000" b="50000"/>
              </a:path>
              <a:tileRect/>
            </a:gradFill>
            <a:ln w="12700" cmpd="sng">
              <a:noFill/>
              <a:round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15" name="Picture 7" descr="C:\Documents and Settings\Administrator\桌面\20100720220401202\open-source-icons\PNG\black\multi-agents.png"/>
            <p:cNvPicPr>
              <a:picLocks noChangeAspect="1" noChangeArrowheads="1"/>
            </p:cNvPicPr>
            <p:nvPr/>
          </p:nvPicPr>
          <p:blipFill>
            <a:blip r:embed="rId3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6701" y="2272076"/>
              <a:ext cx="576762" cy="5767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TextBox 11"/>
          <p:cNvSpPr txBox="1">
            <a:spLocks noChangeArrowheads="1"/>
          </p:cNvSpPr>
          <p:nvPr/>
        </p:nvSpPr>
        <p:spPr bwMode="auto">
          <a:xfrm flipH="1">
            <a:off x="2977334" y="3314698"/>
            <a:ext cx="2489113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信号的显示</a:t>
            </a:r>
            <a:endParaRPr lang="en-US" altLang="zh-CN" b="1" kern="0" dirty="0">
              <a:solidFill>
                <a:srgbClr val="01AEE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1476686" y="3886214"/>
            <a:ext cx="4857784" cy="806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79"/>
          <p:cNvGrpSpPr/>
          <p:nvPr/>
        </p:nvGrpSpPr>
        <p:grpSpPr>
          <a:xfrm>
            <a:off x="1274160" y="1413459"/>
            <a:ext cx="4576276" cy="481956"/>
            <a:chOff x="1240930" y="4146699"/>
            <a:chExt cx="1624473" cy="344255"/>
          </a:xfrm>
        </p:grpSpPr>
        <p:sp>
          <p:nvSpPr>
            <p:cNvPr id="19" name="TextBox 11"/>
            <p:cNvSpPr txBox="1">
              <a:spLocks noChangeArrowheads="1"/>
            </p:cNvSpPr>
            <p:nvPr/>
          </p:nvSpPr>
          <p:spPr bwMode="auto">
            <a:xfrm flipH="1">
              <a:off x="1349948" y="4146699"/>
              <a:ext cx="1515455" cy="32976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信号的分类</a:t>
              </a:r>
              <a:endParaRPr lang="en-US" altLang="zh-CN" b="1" kern="0" dirty="0" smtClean="0">
                <a:solidFill>
                  <a:srgbClr val="01AEE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1240930" y="4490954"/>
              <a:ext cx="1599496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82"/>
          <p:cNvGrpSpPr/>
          <p:nvPr/>
        </p:nvGrpSpPr>
        <p:grpSpPr>
          <a:xfrm>
            <a:off x="1405698" y="2386004"/>
            <a:ext cx="5019761" cy="472004"/>
            <a:chOff x="1240930" y="4153807"/>
            <a:chExt cx="1599496" cy="337147"/>
          </a:xfrm>
        </p:grpSpPr>
        <p:sp>
          <p:nvSpPr>
            <p:cNvPr id="22" name="TextBox 11"/>
            <p:cNvSpPr txBox="1">
              <a:spLocks noChangeArrowheads="1"/>
            </p:cNvSpPr>
            <p:nvPr/>
          </p:nvSpPr>
          <p:spPr bwMode="auto">
            <a:xfrm flipH="1">
              <a:off x="1354745" y="4153807"/>
              <a:ext cx="1321747" cy="3297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信号机的用途</a:t>
              </a:r>
              <a:endParaRPr lang="en-US" altLang="zh-CN" b="1" kern="0" dirty="0">
                <a:solidFill>
                  <a:srgbClr val="01AEE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1240930" y="4490954"/>
              <a:ext cx="1599496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竖卷形 39"/>
          <p:cNvSpPr/>
          <p:nvPr/>
        </p:nvSpPr>
        <p:spPr>
          <a:xfrm>
            <a:off x="7549366" y="1385872"/>
            <a:ext cx="3857652" cy="5214974"/>
          </a:xfrm>
          <a:prstGeom prst="verticalScroll">
            <a:avLst/>
          </a:prstGeom>
          <a:gradFill flip="none" rotWithShape="1">
            <a:gsLst>
              <a:gs pos="0">
                <a:srgbClr val="00AEEE">
                  <a:tint val="66000"/>
                  <a:satMod val="160000"/>
                </a:srgbClr>
              </a:gs>
              <a:gs pos="50000">
                <a:srgbClr val="00AEEE">
                  <a:tint val="44500"/>
                  <a:satMod val="160000"/>
                </a:srgbClr>
              </a:gs>
              <a:gs pos="100000">
                <a:srgbClr val="00AEEE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Rectangle 9"/>
          <p:cNvSpPr>
            <a:spLocks noChangeArrowheads="1"/>
          </p:cNvSpPr>
          <p:nvPr/>
        </p:nvSpPr>
        <p:spPr bwMode="gray">
          <a:xfrm>
            <a:off x="9121002" y="1385872"/>
            <a:ext cx="1499128" cy="477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rgbClr val="1F3F5F"/>
              </a:buClr>
            </a:pP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       业</a:t>
            </a:r>
            <a:endParaRPr lang="en-US" altLang="zh-CN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049432" y="2743194"/>
            <a:ext cx="28575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dirty="0" smtClean="0"/>
              <a:t>1.</a:t>
            </a:r>
            <a:r>
              <a:rPr lang="zh-CN" altLang="en-US" sz="1800" b="1" dirty="0" smtClean="0"/>
              <a:t>在教材中找出</a:t>
            </a:r>
            <a:r>
              <a:rPr lang="en-US" altLang="zh-CN" sz="1800" b="1" dirty="0" smtClean="0"/>
              <a:t>P73</a:t>
            </a:r>
            <a:r>
              <a:rPr lang="zh-CN" altLang="en-US" sz="1800" b="1" dirty="0" smtClean="0"/>
              <a:t>思考与练习答案，并做标注。</a:t>
            </a:r>
            <a:endParaRPr lang="zh-CN" altLang="en-US" sz="1800" b="1" dirty="0"/>
          </a:p>
        </p:txBody>
      </p:sp>
      <p:sp>
        <p:nvSpPr>
          <p:cNvPr id="43" name="矩形 42"/>
          <p:cNvSpPr/>
          <p:nvPr/>
        </p:nvSpPr>
        <p:spPr>
          <a:xfrm>
            <a:off x="8049432" y="4457706"/>
            <a:ext cx="28575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dirty="0" smtClean="0"/>
              <a:t>2. </a:t>
            </a:r>
            <a:r>
              <a:rPr lang="zh-CN" altLang="en-US" sz="1800" b="1" dirty="0" smtClean="0"/>
              <a:t>预习</a:t>
            </a:r>
            <a:r>
              <a:rPr lang="en-US" altLang="zh-CN" sz="1800" b="1" dirty="0" smtClean="0"/>
              <a:t>P73</a:t>
            </a:r>
            <a:r>
              <a:rPr lang="zh-CN" altLang="en-US" sz="1800" b="1" dirty="0" smtClean="0"/>
              <a:t>技能训练</a:t>
            </a:r>
            <a:r>
              <a:rPr lang="en-US" altLang="zh-CN" sz="1800" b="1" dirty="0" smtClean="0"/>
              <a:t>1</a:t>
            </a:r>
            <a:r>
              <a:rPr lang="zh-CN" altLang="en-US" sz="1800" b="1" dirty="0" smtClean="0"/>
              <a:t>、</a:t>
            </a:r>
            <a:r>
              <a:rPr lang="en-US" altLang="zh-CN" sz="1800" b="1" dirty="0" smtClean="0"/>
              <a:t>P74</a:t>
            </a:r>
            <a:r>
              <a:rPr lang="zh-CN" altLang="en-US" sz="1800" b="1" dirty="0" smtClean="0"/>
              <a:t>技能训练</a:t>
            </a:r>
            <a:r>
              <a:rPr lang="en-US" altLang="zh-CN" sz="1800" b="1" dirty="0" smtClean="0"/>
              <a:t>2</a:t>
            </a:r>
            <a:r>
              <a:rPr lang="zh-CN" altLang="en-US" sz="1800" b="1" dirty="0" smtClean="0"/>
              <a:t> 。</a:t>
            </a:r>
            <a:endParaRPr lang="zh-CN" altLang="en-US" sz="1800" b="1" dirty="0"/>
          </a:p>
        </p:txBody>
      </p:sp>
      <p:grpSp>
        <p:nvGrpSpPr>
          <p:cNvPr id="10" name="组合 70"/>
          <p:cNvGrpSpPr/>
          <p:nvPr/>
        </p:nvGrpSpPr>
        <p:grpSpPr>
          <a:xfrm>
            <a:off x="750518" y="4314830"/>
            <a:ext cx="730914" cy="554400"/>
            <a:chOff x="5355175" y="2213865"/>
            <a:chExt cx="792000" cy="792000"/>
          </a:xfrm>
        </p:grpSpPr>
        <p:sp>
          <p:nvSpPr>
            <p:cNvPr id="27" name="椭圆 26"/>
            <p:cNvSpPr/>
            <p:nvPr/>
          </p:nvSpPr>
          <p:spPr>
            <a:xfrm>
              <a:off x="5355175" y="2213865"/>
              <a:ext cx="792000" cy="792000"/>
            </a:xfrm>
            <a:prstGeom prst="ellipse">
              <a:avLst/>
            </a:prstGeom>
            <a:gradFill flip="none" rotWithShape="1">
              <a:gsLst>
                <a:gs pos="67000">
                  <a:srgbClr val="005D8C"/>
                </a:gs>
                <a:gs pos="4000">
                  <a:srgbClr val="0095D0"/>
                </a:gs>
              </a:gsLst>
              <a:path path="circle">
                <a:fillToRect l="50000" t="50000" r="50000" b="50000"/>
              </a:path>
              <a:tileRect/>
            </a:gradFill>
            <a:ln w="19050">
              <a:noFill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28" name="Picture 6" descr="C:\Documents and Settings\Administrator\桌面\20100720220401202\open-source-icons\PNG\black\home.png"/>
            <p:cNvPicPr>
              <a:picLocks noChangeAspect="1" noChangeArrowheads="1"/>
            </p:cNvPicPr>
            <p:nvPr/>
          </p:nvPicPr>
          <p:blipFill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84585" y="2231701"/>
              <a:ext cx="759844" cy="630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组合 79"/>
          <p:cNvGrpSpPr/>
          <p:nvPr/>
        </p:nvGrpSpPr>
        <p:grpSpPr>
          <a:xfrm>
            <a:off x="1262372" y="4314835"/>
            <a:ext cx="5072547" cy="500063"/>
            <a:chOff x="1240930" y="4141888"/>
            <a:chExt cx="1800638" cy="357188"/>
          </a:xfrm>
        </p:grpSpPr>
        <p:sp>
          <p:nvSpPr>
            <p:cNvPr id="30" name="TextBox 11"/>
            <p:cNvSpPr txBox="1">
              <a:spLocks noChangeArrowheads="1"/>
            </p:cNvSpPr>
            <p:nvPr/>
          </p:nvSpPr>
          <p:spPr bwMode="auto">
            <a:xfrm flipH="1">
              <a:off x="1418602" y="4141888"/>
              <a:ext cx="1515455" cy="32976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常用色灯信号机</a:t>
              </a:r>
              <a:endParaRPr lang="zh-CN" altLang="en-US" sz="2400" dirty="0"/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1240930" y="4490951"/>
              <a:ext cx="1800638" cy="8125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67"/>
          <p:cNvGrpSpPr/>
          <p:nvPr/>
        </p:nvGrpSpPr>
        <p:grpSpPr>
          <a:xfrm>
            <a:off x="762756" y="5335475"/>
            <a:ext cx="730914" cy="554400"/>
            <a:chOff x="4121950" y="4374105"/>
            <a:chExt cx="792000" cy="792000"/>
          </a:xfrm>
        </p:grpSpPr>
        <p:sp>
          <p:nvSpPr>
            <p:cNvPr id="33" name="椭圆 32"/>
            <p:cNvSpPr/>
            <p:nvPr/>
          </p:nvSpPr>
          <p:spPr>
            <a:xfrm>
              <a:off x="4121950" y="4374105"/>
              <a:ext cx="792000" cy="792000"/>
            </a:xfrm>
            <a:prstGeom prst="ellipse">
              <a:avLst/>
            </a:prstGeom>
            <a:gradFill flip="none" rotWithShape="1">
              <a:gsLst>
                <a:gs pos="14000">
                  <a:srgbClr val="89C921"/>
                </a:gs>
                <a:gs pos="70000">
                  <a:srgbClr val="0C7804"/>
                </a:gs>
                <a:gs pos="86000">
                  <a:srgbClr val="0C7804"/>
                </a:gs>
              </a:gsLst>
              <a:path path="circle">
                <a:fillToRect l="50000" t="50000" r="50000" b="50000"/>
              </a:path>
              <a:tileRect/>
            </a:gradFill>
            <a:ln w="12700"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34" name="Picture 4" descr="C:\Documents and Settings\Administrator\桌面\20100720220401202\open-source-icons\PNG\black\van.png"/>
            <p:cNvPicPr>
              <a:picLocks noChangeAspect="1" noChangeArrowheads="1"/>
            </p:cNvPicPr>
            <p:nvPr/>
          </p:nvPicPr>
          <p:blipFill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9628" y="4457697"/>
              <a:ext cx="607712" cy="6077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5" name="组合 73"/>
          <p:cNvGrpSpPr/>
          <p:nvPr/>
        </p:nvGrpSpPr>
        <p:grpSpPr>
          <a:xfrm>
            <a:off x="763206" y="6332198"/>
            <a:ext cx="730914" cy="554400"/>
            <a:chOff x="2834895" y="2213865"/>
            <a:chExt cx="792000" cy="792000"/>
          </a:xfrm>
        </p:grpSpPr>
        <p:sp>
          <p:nvSpPr>
            <p:cNvPr id="36" name="椭圆 35"/>
            <p:cNvSpPr/>
            <p:nvPr/>
          </p:nvSpPr>
          <p:spPr>
            <a:xfrm>
              <a:off x="2834895" y="2213865"/>
              <a:ext cx="792000" cy="792000"/>
            </a:xfrm>
            <a:prstGeom prst="ellipse">
              <a:avLst/>
            </a:prstGeom>
            <a:gradFill flip="none" rotWithShape="1">
              <a:gsLst>
                <a:gs pos="64000">
                  <a:srgbClr val="C83C00"/>
                </a:gs>
                <a:gs pos="84000">
                  <a:srgbClr val="C83C00"/>
                </a:gs>
                <a:gs pos="7000">
                  <a:srgbClr val="FFC905"/>
                </a:gs>
              </a:gsLst>
              <a:path path="circle">
                <a:fillToRect l="50000" t="50000" r="50000" b="50000"/>
              </a:path>
              <a:tileRect/>
            </a:gradFill>
            <a:ln w="12700" cmpd="sng">
              <a:noFill/>
              <a:round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38" name="Picture 7" descr="C:\Documents and Settings\Administrator\桌面\20100720220401202\open-source-icons\PNG\black\multi-agents.png"/>
            <p:cNvPicPr>
              <a:picLocks noChangeAspect="1" noChangeArrowheads="1"/>
            </p:cNvPicPr>
            <p:nvPr/>
          </p:nvPicPr>
          <p:blipFill>
            <a:blip r:embed="rId3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6701" y="2272076"/>
              <a:ext cx="576762" cy="5767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9" name="TextBox 11"/>
          <p:cNvSpPr txBox="1">
            <a:spLocks noChangeArrowheads="1"/>
          </p:cNvSpPr>
          <p:nvPr/>
        </p:nvSpPr>
        <p:spPr bwMode="auto">
          <a:xfrm flipH="1">
            <a:off x="1548574" y="6315094"/>
            <a:ext cx="6286544" cy="4770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 smtClean="0">
                <a:solidFill>
                  <a:srgbClr val="01AEE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城市轨道交通车站及信号机配置（拓展）</a:t>
            </a:r>
            <a:endParaRPr lang="en-US" altLang="zh-CN" b="1" kern="0" dirty="0">
              <a:solidFill>
                <a:srgbClr val="01AEE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 flipV="1">
            <a:off x="1477136" y="6815160"/>
            <a:ext cx="5857916" cy="806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82"/>
          <p:cNvGrpSpPr/>
          <p:nvPr/>
        </p:nvGrpSpPr>
        <p:grpSpPr>
          <a:xfrm>
            <a:off x="1406148" y="5314965"/>
            <a:ext cx="5019761" cy="471993"/>
            <a:chOff x="1240930" y="4153815"/>
            <a:chExt cx="1599496" cy="337139"/>
          </a:xfrm>
        </p:grpSpPr>
        <p:sp>
          <p:nvSpPr>
            <p:cNvPr id="46" name="TextBox 11"/>
            <p:cNvSpPr txBox="1">
              <a:spLocks noChangeArrowheads="1"/>
            </p:cNvSpPr>
            <p:nvPr/>
          </p:nvSpPr>
          <p:spPr bwMode="auto">
            <a:xfrm flipH="1">
              <a:off x="1286313" y="4153815"/>
              <a:ext cx="1515455" cy="3297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信号点灯单元</a:t>
              </a:r>
              <a:endParaRPr lang="en-US" altLang="zh-CN" b="1" kern="0" dirty="0">
                <a:solidFill>
                  <a:srgbClr val="01AEE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1240930" y="4490954"/>
              <a:ext cx="1599496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矩形 89"/>
          <p:cNvSpPr/>
          <p:nvPr/>
        </p:nvSpPr>
        <p:spPr>
          <a:xfrm>
            <a:off x="1" y="4235006"/>
            <a:ext cx="12241213" cy="238978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398" tIns="62199" rIns="124398" bIns="62199" rtlCol="0" anchor="ctr"/>
          <a:lstStyle/>
          <a:p>
            <a:pPr algn="ctr"/>
            <a:endParaRPr lang="zh-CN" altLang="en-US"/>
          </a:p>
        </p:txBody>
      </p:sp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2168282" y="4541394"/>
            <a:ext cx="7870457" cy="9045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4398" tIns="62199" rIns="124398" bIns="62199">
            <a:spAutoFit/>
          </a:bodyPr>
          <a:lstStyle/>
          <a:p>
            <a:pPr algn="ctr"/>
            <a:r>
              <a:rPr lang="en-US" altLang="zh-CN" sz="4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en-US" altLang="zh-CN" sz="4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4"/>
          <p:cNvGrpSpPr/>
          <p:nvPr/>
        </p:nvGrpSpPr>
        <p:grpSpPr>
          <a:xfrm>
            <a:off x="3873347" y="5390563"/>
            <a:ext cx="4484395" cy="87267"/>
            <a:chOff x="2768751" y="4109175"/>
            <a:chExt cx="3349775" cy="62334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2799918" y="4140342"/>
              <a:ext cx="328744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椭圆 26"/>
            <p:cNvSpPr/>
            <p:nvPr/>
          </p:nvSpPr>
          <p:spPr>
            <a:xfrm>
              <a:off x="2768751" y="4109175"/>
              <a:ext cx="62334" cy="623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6056192" y="4109175"/>
              <a:ext cx="62334" cy="623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4867430" y="5509056"/>
            <a:ext cx="2463951" cy="3564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4398" tIns="62199" rIns="124398" bIns="62199">
            <a:spAutoFit/>
          </a:bodyPr>
          <a:lstStyle/>
          <a:p>
            <a:pPr algn="dist">
              <a:defRPr/>
            </a:pPr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谢谢聆听</a:t>
            </a:r>
            <a:endParaRPr lang="zh-CN" altLang="en-US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3"/>
          <p:cNvGrpSpPr/>
          <p:nvPr/>
        </p:nvGrpSpPr>
        <p:grpSpPr>
          <a:xfrm>
            <a:off x="4918690" y="5996003"/>
            <a:ext cx="440396" cy="460557"/>
            <a:chOff x="3543574" y="4265651"/>
            <a:chExt cx="414516" cy="414516"/>
          </a:xfrm>
        </p:grpSpPr>
        <p:sp>
          <p:nvSpPr>
            <p:cNvPr id="35" name="椭圆 34"/>
            <p:cNvSpPr/>
            <p:nvPr/>
          </p:nvSpPr>
          <p:spPr>
            <a:xfrm>
              <a:off x="3543574" y="4265651"/>
              <a:ext cx="414516" cy="414516"/>
            </a:xfrm>
            <a:prstGeom prst="ellipse">
              <a:avLst/>
            </a:prstGeom>
            <a:solidFill>
              <a:schemeClr val="accent1"/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25400" dir="13500000">
                <a:srgbClr val="000000">
                  <a:alpha val="43137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5" name="组合 35"/>
            <p:cNvGrpSpPr/>
            <p:nvPr/>
          </p:nvGrpSpPr>
          <p:grpSpPr>
            <a:xfrm>
              <a:off x="3629640" y="4325788"/>
              <a:ext cx="259976" cy="261734"/>
              <a:chOff x="5042691" y="2273922"/>
              <a:chExt cx="702937" cy="707690"/>
            </a:xfrm>
            <a:solidFill>
              <a:schemeClr val="bg1"/>
            </a:solidFill>
          </p:grpSpPr>
          <p:sp>
            <p:nvSpPr>
              <p:cNvPr id="37" name="Freeform 12"/>
              <p:cNvSpPr/>
              <p:nvPr/>
            </p:nvSpPr>
            <p:spPr bwMode="auto">
              <a:xfrm>
                <a:off x="5284806" y="2789968"/>
                <a:ext cx="460822" cy="191644"/>
              </a:xfrm>
              <a:custGeom>
                <a:avLst/>
                <a:gdLst>
                  <a:gd name="T0" fmla="*/ 25 w 533"/>
                  <a:gd name="T1" fmla="*/ 165 h 222"/>
                  <a:gd name="T2" fmla="*/ 158 w 533"/>
                  <a:gd name="T3" fmla="*/ 165 h 222"/>
                  <a:gd name="T4" fmla="*/ 158 w 533"/>
                  <a:gd name="T5" fmla="*/ 108 h 222"/>
                  <a:gd name="T6" fmla="*/ 184 w 533"/>
                  <a:gd name="T7" fmla="*/ 83 h 222"/>
                  <a:gd name="T8" fmla="*/ 317 w 533"/>
                  <a:gd name="T9" fmla="*/ 83 h 222"/>
                  <a:gd name="T10" fmla="*/ 317 w 533"/>
                  <a:gd name="T11" fmla="*/ 25 h 222"/>
                  <a:gd name="T12" fmla="*/ 343 w 533"/>
                  <a:gd name="T13" fmla="*/ 0 h 222"/>
                  <a:gd name="T14" fmla="*/ 533 w 533"/>
                  <a:gd name="T15" fmla="*/ 0 h 222"/>
                  <a:gd name="T16" fmla="*/ 533 w 533"/>
                  <a:gd name="T17" fmla="*/ 32 h 222"/>
                  <a:gd name="T18" fmla="*/ 508 w 533"/>
                  <a:gd name="T19" fmla="*/ 57 h 222"/>
                  <a:gd name="T20" fmla="*/ 375 w 533"/>
                  <a:gd name="T21" fmla="*/ 57 h 222"/>
                  <a:gd name="T22" fmla="*/ 375 w 533"/>
                  <a:gd name="T23" fmla="*/ 114 h 222"/>
                  <a:gd name="T24" fmla="*/ 349 w 533"/>
                  <a:gd name="T25" fmla="*/ 140 h 222"/>
                  <a:gd name="T26" fmla="*/ 216 w 533"/>
                  <a:gd name="T27" fmla="*/ 140 h 222"/>
                  <a:gd name="T28" fmla="*/ 216 w 533"/>
                  <a:gd name="T29" fmla="*/ 197 h 222"/>
                  <a:gd name="T30" fmla="*/ 190 w 533"/>
                  <a:gd name="T31" fmla="*/ 222 h 222"/>
                  <a:gd name="T32" fmla="*/ 0 w 533"/>
                  <a:gd name="T33" fmla="*/ 222 h 222"/>
                  <a:gd name="T34" fmla="*/ 0 w 533"/>
                  <a:gd name="T35" fmla="*/ 191 h 222"/>
                  <a:gd name="T36" fmla="*/ 25 w 533"/>
                  <a:gd name="T37" fmla="*/ 165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33" h="222">
                    <a:moveTo>
                      <a:pt x="25" y="165"/>
                    </a:moveTo>
                    <a:cubicBezTo>
                      <a:pt x="158" y="165"/>
                      <a:pt x="158" y="165"/>
                      <a:pt x="158" y="165"/>
                    </a:cubicBezTo>
                    <a:cubicBezTo>
                      <a:pt x="158" y="108"/>
                      <a:pt x="158" y="108"/>
                      <a:pt x="158" y="108"/>
                    </a:cubicBezTo>
                    <a:cubicBezTo>
                      <a:pt x="158" y="94"/>
                      <a:pt x="170" y="83"/>
                      <a:pt x="184" y="83"/>
                    </a:cubicBezTo>
                    <a:cubicBezTo>
                      <a:pt x="317" y="83"/>
                      <a:pt x="317" y="83"/>
                      <a:pt x="317" y="83"/>
                    </a:cubicBezTo>
                    <a:cubicBezTo>
                      <a:pt x="317" y="25"/>
                      <a:pt x="317" y="25"/>
                      <a:pt x="317" y="25"/>
                    </a:cubicBezTo>
                    <a:cubicBezTo>
                      <a:pt x="317" y="11"/>
                      <a:pt x="329" y="0"/>
                      <a:pt x="343" y="0"/>
                    </a:cubicBezTo>
                    <a:cubicBezTo>
                      <a:pt x="533" y="0"/>
                      <a:pt x="533" y="0"/>
                      <a:pt x="533" y="0"/>
                    </a:cubicBezTo>
                    <a:cubicBezTo>
                      <a:pt x="533" y="32"/>
                      <a:pt x="533" y="32"/>
                      <a:pt x="533" y="32"/>
                    </a:cubicBezTo>
                    <a:cubicBezTo>
                      <a:pt x="533" y="46"/>
                      <a:pt x="522" y="57"/>
                      <a:pt x="508" y="57"/>
                    </a:cubicBezTo>
                    <a:cubicBezTo>
                      <a:pt x="375" y="57"/>
                      <a:pt x="375" y="57"/>
                      <a:pt x="375" y="57"/>
                    </a:cubicBezTo>
                    <a:cubicBezTo>
                      <a:pt x="375" y="114"/>
                      <a:pt x="375" y="114"/>
                      <a:pt x="375" y="114"/>
                    </a:cubicBezTo>
                    <a:cubicBezTo>
                      <a:pt x="375" y="128"/>
                      <a:pt x="363" y="140"/>
                      <a:pt x="349" y="140"/>
                    </a:cubicBezTo>
                    <a:cubicBezTo>
                      <a:pt x="216" y="140"/>
                      <a:pt x="216" y="140"/>
                      <a:pt x="216" y="140"/>
                    </a:cubicBezTo>
                    <a:cubicBezTo>
                      <a:pt x="216" y="197"/>
                      <a:pt x="216" y="197"/>
                      <a:pt x="216" y="197"/>
                    </a:cubicBezTo>
                    <a:cubicBezTo>
                      <a:pt x="216" y="211"/>
                      <a:pt x="204" y="222"/>
                      <a:pt x="190" y="222"/>
                    </a:cubicBezTo>
                    <a:cubicBezTo>
                      <a:pt x="0" y="222"/>
                      <a:pt x="0" y="222"/>
                      <a:pt x="0" y="222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0" y="177"/>
                      <a:pt x="11" y="165"/>
                      <a:pt x="25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Freeform 13"/>
              <p:cNvSpPr>
                <a:spLocks noEditPoints="1"/>
              </p:cNvSpPr>
              <p:nvPr/>
            </p:nvSpPr>
            <p:spPr bwMode="auto">
              <a:xfrm>
                <a:off x="5042691" y="2273922"/>
                <a:ext cx="529215" cy="655759"/>
              </a:xfrm>
              <a:custGeom>
                <a:avLst/>
                <a:gdLst>
                  <a:gd name="T0" fmla="*/ 28 w 612"/>
                  <a:gd name="T1" fmla="*/ 504 h 759"/>
                  <a:gd name="T2" fmla="*/ 148 w 612"/>
                  <a:gd name="T3" fmla="*/ 514 h 759"/>
                  <a:gd name="T4" fmla="*/ 179 w 612"/>
                  <a:gd name="T5" fmla="*/ 488 h 759"/>
                  <a:gd name="T6" fmla="*/ 184 w 612"/>
                  <a:gd name="T7" fmla="*/ 423 h 759"/>
                  <a:gd name="T8" fmla="*/ 158 w 612"/>
                  <a:gd name="T9" fmla="*/ 392 h 759"/>
                  <a:gd name="T10" fmla="*/ 38 w 612"/>
                  <a:gd name="T11" fmla="*/ 381 h 759"/>
                  <a:gd name="T12" fmla="*/ 7 w 612"/>
                  <a:gd name="T13" fmla="*/ 407 h 759"/>
                  <a:gd name="T14" fmla="*/ 2 w 612"/>
                  <a:gd name="T15" fmla="*/ 473 h 759"/>
                  <a:gd name="T16" fmla="*/ 28 w 612"/>
                  <a:gd name="T17" fmla="*/ 504 h 759"/>
                  <a:gd name="T18" fmla="*/ 157 w 612"/>
                  <a:gd name="T19" fmla="*/ 669 h 759"/>
                  <a:gd name="T20" fmla="*/ 254 w 612"/>
                  <a:gd name="T21" fmla="*/ 487 h 759"/>
                  <a:gd name="T22" fmla="*/ 334 w 612"/>
                  <a:gd name="T23" fmla="*/ 512 h 759"/>
                  <a:gd name="T24" fmla="*/ 342 w 612"/>
                  <a:gd name="T25" fmla="*/ 515 h 759"/>
                  <a:gd name="T26" fmla="*/ 216 w 612"/>
                  <a:gd name="T27" fmla="*/ 722 h 759"/>
                  <a:gd name="T28" fmla="*/ 157 w 612"/>
                  <a:gd name="T29" fmla="*/ 669 h 759"/>
                  <a:gd name="T30" fmla="*/ 379 w 612"/>
                  <a:gd name="T31" fmla="*/ 7 h 759"/>
                  <a:gd name="T32" fmla="*/ 426 w 612"/>
                  <a:gd name="T33" fmla="*/ 84 h 759"/>
                  <a:gd name="T34" fmla="*/ 349 w 612"/>
                  <a:gd name="T35" fmla="*/ 150 h 759"/>
                  <a:gd name="T36" fmla="*/ 304 w 612"/>
                  <a:gd name="T37" fmla="*/ 59 h 759"/>
                  <a:gd name="T38" fmla="*/ 379 w 612"/>
                  <a:gd name="T39" fmla="*/ 7 h 759"/>
                  <a:gd name="T40" fmla="*/ 371 w 612"/>
                  <a:gd name="T41" fmla="*/ 183 h 759"/>
                  <a:gd name="T42" fmla="*/ 403 w 612"/>
                  <a:gd name="T43" fmla="*/ 199 h 759"/>
                  <a:gd name="T44" fmla="*/ 574 w 612"/>
                  <a:gd name="T45" fmla="*/ 278 h 759"/>
                  <a:gd name="T46" fmla="*/ 579 w 612"/>
                  <a:gd name="T47" fmla="*/ 341 h 759"/>
                  <a:gd name="T48" fmla="*/ 398 w 612"/>
                  <a:gd name="T49" fmla="*/ 296 h 759"/>
                  <a:gd name="T50" fmla="*/ 381 w 612"/>
                  <a:gd name="T51" fmla="*/ 385 h 759"/>
                  <a:gd name="T52" fmla="*/ 390 w 612"/>
                  <a:gd name="T53" fmla="*/ 402 h 759"/>
                  <a:gd name="T54" fmla="*/ 561 w 612"/>
                  <a:gd name="T55" fmla="*/ 593 h 759"/>
                  <a:gd name="T56" fmla="*/ 489 w 612"/>
                  <a:gd name="T57" fmla="*/ 626 h 759"/>
                  <a:gd name="T58" fmla="*/ 233 w 612"/>
                  <a:gd name="T59" fmla="*/ 447 h 759"/>
                  <a:gd name="T60" fmla="*/ 203 w 612"/>
                  <a:gd name="T61" fmla="*/ 392 h 759"/>
                  <a:gd name="T62" fmla="*/ 231 w 612"/>
                  <a:gd name="T63" fmla="*/ 239 h 759"/>
                  <a:gd name="T64" fmla="*/ 157 w 612"/>
                  <a:gd name="T65" fmla="*/ 344 h 759"/>
                  <a:gd name="T66" fmla="*/ 95 w 612"/>
                  <a:gd name="T67" fmla="*/ 332 h 759"/>
                  <a:gd name="T68" fmla="*/ 247 w 612"/>
                  <a:gd name="T69" fmla="*/ 155 h 759"/>
                  <a:gd name="T70" fmla="*/ 313 w 612"/>
                  <a:gd name="T71" fmla="*/ 163 h 759"/>
                  <a:gd name="T72" fmla="*/ 349 w 612"/>
                  <a:gd name="T73" fmla="*/ 227 h 759"/>
                  <a:gd name="T74" fmla="*/ 371 w 612"/>
                  <a:gd name="T75" fmla="*/ 183 h 7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12" h="759">
                    <a:moveTo>
                      <a:pt x="28" y="504"/>
                    </a:moveTo>
                    <a:cubicBezTo>
                      <a:pt x="148" y="514"/>
                      <a:pt x="148" y="514"/>
                      <a:pt x="148" y="514"/>
                    </a:cubicBezTo>
                    <a:cubicBezTo>
                      <a:pt x="164" y="516"/>
                      <a:pt x="177" y="504"/>
                      <a:pt x="179" y="488"/>
                    </a:cubicBezTo>
                    <a:cubicBezTo>
                      <a:pt x="184" y="423"/>
                      <a:pt x="184" y="423"/>
                      <a:pt x="184" y="423"/>
                    </a:cubicBezTo>
                    <a:cubicBezTo>
                      <a:pt x="186" y="407"/>
                      <a:pt x="174" y="393"/>
                      <a:pt x="158" y="392"/>
                    </a:cubicBezTo>
                    <a:cubicBezTo>
                      <a:pt x="38" y="381"/>
                      <a:pt x="38" y="381"/>
                      <a:pt x="38" y="381"/>
                    </a:cubicBezTo>
                    <a:cubicBezTo>
                      <a:pt x="23" y="380"/>
                      <a:pt x="9" y="392"/>
                      <a:pt x="7" y="407"/>
                    </a:cubicBezTo>
                    <a:cubicBezTo>
                      <a:pt x="2" y="473"/>
                      <a:pt x="2" y="473"/>
                      <a:pt x="2" y="473"/>
                    </a:cubicBezTo>
                    <a:cubicBezTo>
                      <a:pt x="0" y="489"/>
                      <a:pt x="12" y="503"/>
                      <a:pt x="28" y="504"/>
                    </a:cubicBezTo>
                    <a:close/>
                    <a:moveTo>
                      <a:pt x="157" y="669"/>
                    </a:moveTo>
                    <a:cubicBezTo>
                      <a:pt x="220" y="595"/>
                      <a:pt x="230" y="592"/>
                      <a:pt x="254" y="487"/>
                    </a:cubicBezTo>
                    <a:cubicBezTo>
                      <a:pt x="280" y="496"/>
                      <a:pt x="307" y="504"/>
                      <a:pt x="334" y="512"/>
                    </a:cubicBezTo>
                    <a:cubicBezTo>
                      <a:pt x="337" y="513"/>
                      <a:pt x="339" y="514"/>
                      <a:pt x="342" y="515"/>
                    </a:cubicBezTo>
                    <a:cubicBezTo>
                      <a:pt x="303" y="633"/>
                      <a:pt x="296" y="637"/>
                      <a:pt x="216" y="722"/>
                    </a:cubicBezTo>
                    <a:cubicBezTo>
                      <a:pt x="180" y="759"/>
                      <a:pt x="122" y="709"/>
                      <a:pt x="157" y="669"/>
                    </a:cubicBezTo>
                    <a:close/>
                    <a:moveTo>
                      <a:pt x="379" y="7"/>
                    </a:moveTo>
                    <a:cubicBezTo>
                      <a:pt x="413" y="15"/>
                      <a:pt x="434" y="49"/>
                      <a:pt x="426" y="84"/>
                    </a:cubicBezTo>
                    <a:cubicBezTo>
                      <a:pt x="419" y="120"/>
                      <a:pt x="383" y="157"/>
                      <a:pt x="349" y="150"/>
                    </a:cubicBezTo>
                    <a:cubicBezTo>
                      <a:pt x="315" y="143"/>
                      <a:pt x="297" y="94"/>
                      <a:pt x="304" y="59"/>
                    </a:cubicBezTo>
                    <a:cubicBezTo>
                      <a:pt x="312" y="23"/>
                      <a:pt x="345" y="0"/>
                      <a:pt x="379" y="7"/>
                    </a:cubicBezTo>
                    <a:close/>
                    <a:moveTo>
                      <a:pt x="371" y="183"/>
                    </a:moveTo>
                    <a:cubicBezTo>
                      <a:pt x="378" y="185"/>
                      <a:pt x="393" y="190"/>
                      <a:pt x="403" y="199"/>
                    </a:cubicBezTo>
                    <a:cubicBezTo>
                      <a:pt x="494" y="286"/>
                      <a:pt x="474" y="282"/>
                      <a:pt x="574" y="278"/>
                    </a:cubicBezTo>
                    <a:cubicBezTo>
                      <a:pt x="612" y="277"/>
                      <a:pt x="611" y="338"/>
                      <a:pt x="579" y="341"/>
                    </a:cubicBezTo>
                    <a:cubicBezTo>
                      <a:pt x="477" y="350"/>
                      <a:pt x="470" y="358"/>
                      <a:pt x="398" y="296"/>
                    </a:cubicBezTo>
                    <a:cubicBezTo>
                      <a:pt x="381" y="385"/>
                      <a:pt x="381" y="385"/>
                      <a:pt x="381" y="385"/>
                    </a:cubicBezTo>
                    <a:cubicBezTo>
                      <a:pt x="380" y="392"/>
                      <a:pt x="383" y="399"/>
                      <a:pt x="390" y="402"/>
                    </a:cubicBezTo>
                    <a:cubicBezTo>
                      <a:pt x="494" y="448"/>
                      <a:pt x="515" y="448"/>
                      <a:pt x="561" y="593"/>
                    </a:cubicBezTo>
                    <a:cubicBezTo>
                      <a:pt x="578" y="638"/>
                      <a:pt x="510" y="668"/>
                      <a:pt x="489" y="626"/>
                    </a:cubicBezTo>
                    <a:cubicBezTo>
                      <a:pt x="417" y="484"/>
                      <a:pt x="405" y="506"/>
                      <a:pt x="233" y="447"/>
                    </a:cubicBezTo>
                    <a:cubicBezTo>
                      <a:pt x="211" y="435"/>
                      <a:pt x="203" y="416"/>
                      <a:pt x="203" y="392"/>
                    </a:cubicBezTo>
                    <a:cubicBezTo>
                      <a:pt x="231" y="239"/>
                      <a:pt x="231" y="239"/>
                      <a:pt x="231" y="239"/>
                    </a:cubicBezTo>
                    <a:cubicBezTo>
                      <a:pt x="164" y="260"/>
                      <a:pt x="171" y="259"/>
                      <a:pt x="157" y="344"/>
                    </a:cubicBezTo>
                    <a:cubicBezTo>
                      <a:pt x="151" y="376"/>
                      <a:pt x="91" y="372"/>
                      <a:pt x="95" y="332"/>
                    </a:cubicBezTo>
                    <a:cubicBezTo>
                      <a:pt x="107" y="207"/>
                      <a:pt x="126" y="199"/>
                      <a:pt x="247" y="155"/>
                    </a:cubicBezTo>
                    <a:cubicBezTo>
                      <a:pt x="264" y="149"/>
                      <a:pt x="304" y="160"/>
                      <a:pt x="313" y="163"/>
                    </a:cubicBezTo>
                    <a:cubicBezTo>
                      <a:pt x="349" y="227"/>
                      <a:pt x="349" y="227"/>
                      <a:pt x="349" y="227"/>
                    </a:cubicBezTo>
                    <a:cubicBezTo>
                      <a:pt x="371" y="183"/>
                      <a:pt x="371" y="183"/>
                      <a:pt x="371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" name="组合 38"/>
          <p:cNvGrpSpPr/>
          <p:nvPr/>
        </p:nvGrpSpPr>
        <p:grpSpPr>
          <a:xfrm>
            <a:off x="5565616" y="5996003"/>
            <a:ext cx="440396" cy="460557"/>
            <a:chOff x="4102125" y="4265651"/>
            <a:chExt cx="414516" cy="414516"/>
          </a:xfrm>
        </p:grpSpPr>
        <p:sp>
          <p:nvSpPr>
            <p:cNvPr id="40" name="椭圆 39"/>
            <p:cNvSpPr/>
            <p:nvPr/>
          </p:nvSpPr>
          <p:spPr>
            <a:xfrm>
              <a:off x="4102125" y="4265651"/>
              <a:ext cx="414516" cy="414516"/>
            </a:xfrm>
            <a:prstGeom prst="ellipse">
              <a:avLst/>
            </a:prstGeom>
            <a:solidFill>
              <a:schemeClr val="accent2"/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25400" dir="13500000">
                <a:srgbClr val="000000">
                  <a:alpha val="43137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7" name="组合 40"/>
            <p:cNvGrpSpPr/>
            <p:nvPr/>
          </p:nvGrpSpPr>
          <p:grpSpPr>
            <a:xfrm>
              <a:off x="4199233" y="4358783"/>
              <a:ext cx="238761" cy="198211"/>
              <a:chOff x="3132963" y="3140191"/>
              <a:chExt cx="645573" cy="535933"/>
            </a:xfrm>
            <a:solidFill>
              <a:schemeClr val="bg1"/>
            </a:solidFill>
          </p:grpSpPr>
          <p:sp>
            <p:nvSpPr>
              <p:cNvPr id="42" name="Freeform 226"/>
              <p:cNvSpPr/>
              <p:nvPr/>
            </p:nvSpPr>
            <p:spPr bwMode="auto">
              <a:xfrm>
                <a:off x="3421629" y="3217854"/>
                <a:ext cx="356907" cy="392027"/>
              </a:xfrm>
              <a:custGeom>
                <a:avLst/>
                <a:gdLst>
                  <a:gd name="T0" fmla="*/ 0 w 529"/>
                  <a:gd name="T1" fmla="*/ 0 h 581"/>
                  <a:gd name="T2" fmla="*/ 2 w 529"/>
                  <a:gd name="T3" fmla="*/ 11 h 581"/>
                  <a:gd name="T4" fmla="*/ 25 w 529"/>
                  <a:gd name="T5" fmla="*/ 56 h 581"/>
                  <a:gd name="T6" fmla="*/ 473 w 529"/>
                  <a:gd name="T7" fmla="*/ 56 h 581"/>
                  <a:gd name="T8" fmla="*/ 473 w 529"/>
                  <a:gd name="T9" fmla="*/ 525 h 581"/>
                  <a:gd name="T10" fmla="*/ 127 w 529"/>
                  <a:gd name="T11" fmla="*/ 525 h 581"/>
                  <a:gd name="T12" fmla="*/ 127 w 529"/>
                  <a:gd name="T13" fmla="*/ 581 h 581"/>
                  <a:gd name="T14" fmla="*/ 529 w 529"/>
                  <a:gd name="T15" fmla="*/ 581 h 581"/>
                  <a:gd name="T16" fmla="*/ 529 w 529"/>
                  <a:gd name="T17" fmla="*/ 0 h 581"/>
                  <a:gd name="T18" fmla="*/ 0 w 529"/>
                  <a:gd name="T19" fmla="*/ 0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9" h="581">
                    <a:moveTo>
                      <a:pt x="0" y="0"/>
                    </a:moveTo>
                    <a:cubicBezTo>
                      <a:pt x="1" y="4"/>
                      <a:pt x="2" y="7"/>
                      <a:pt x="2" y="11"/>
                    </a:cubicBezTo>
                    <a:cubicBezTo>
                      <a:pt x="14" y="22"/>
                      <a:pt x="22" y="38"/>
                      <a:pt x="25" y="56"/>
                    </a:cubicBezTo>
                    <a:cubicBezTo>
                      <a:pt x="473" y="56"/>
                      <a:pt x="473" y="56"/>
                      <a:pt x="473" y="56"/>
                    </a:cubicBezTo>
                    <a:cubicBezTo>
                      <a:pt x="473" y="525"/>
                      <a:pt x="473" y="525"/>
                      <a:pt x="473" y="525"/>
                    </a:cubicBezTo>
                    <a:cubicBezTo>
                      <a:pt x="127" y="525"/>
                      <a:pt x="127" y="525"/>
                      <a:pt x="127" y="525"/>
                    </a:cubicBezTo>
                    <a:cubicBezTo>
                      <a:pt x="127" y="581"/>
                      <a:pt x="127" y="581"/>
                      <a:pt x="127" y="581"/>
                    </a:cubicBezTo>
                    <a:cubicBezTo>
                      <a:pt x="529" y="581"/>
                      <a:pt x="529" y="581"/>
                      <a:pt x="529" y="581"/>
                    </a:cubicBezTo>
                    <a:cubicBezTo>
                      <a:pt x="529" y="0"/>
                      <a:pt x="529" y="0"/>
                      <a:pt x="52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Freeform 227"/>
              <p:cNvSpPr/>
              <p:nvPr/>
            </p:nvSpPr>
            <p:spPr bwMode="auto">
              <a:xfrm>
                <a:off x="3198348" y="3140191"/>
                <a:ext cx="224709" cy="247551"/>
              </a:xfrm>
              <a:custGeom>
                <a:avLst/>
                <a:gdLst>
                  <a:gd name="T0" fmla="*/ 45 w 333"/>
                  <a:gd name="T1" fmla="*/ 243 h 367"/>
                  <a:gd name="T2" fmla="*/ 170 w 333"/>
                  <a:gd name="T3" fmla="*/ 367 h 367"/>
                  <a:gd name="T4" fmla="*/ 289 w 333"/>
                  <a:gd name="T5" fmla="*/ 243 h 367"/>
                  <a:gd name="T6" fmla="*/ 326 w 333"/>
                  <a:gd name="T7" fmla="*/ 203 h 367"/>
                  <a:gd name="T8" fmla="*/ 306 w 333"/>
                  <a:gd name="T9" fmla="*/ 142 h 367"/>
                  <a:gd name="T10" fmla="*/ 166 w 333"/>
                  <a:gd name="T11" fmla="*/ 0 h 367"/>
                  <a:gd name="T12" fmla="*/ 26 w 333"/>
                  <a:gd name="T13" fmla="*/ 142 h 367"/>
                  <a:gd name="T14" fmla="*/ 7 w 333"/>
                  <a:gd name="T15" fmla="*/ 203 h 367"/>
                  <a:gd name="T16" fmla="*/ 45 w 333"/>
                  <a:gd name="T17" fmla="*/ 243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3" h="367">
                    <a:moveTo>
                      <a:pt x="45" y="243"/>
                    </a:moveTo>
                    <a:cubicBezTo>
                      <a:pt x="71" y="308"/>
                      <a:pt x="118" y="367"/>
                      <a:pt x="170" y="367"/>
                    </a:cubicBezTo>
                    <a:cubicBezTo>
                      <a:pt x="222" y="367"/>
                      <a:pt x="266" y="308"/>
                      <a:pt x="289" y="243"/>
                    </a:cubicBezTo>
                    <a:cubicBezTo>
                      <a:pt x="305" y="242"/>
                      <a:pt x="320" y="226"/>
                      <a:pt x="326" y="203"/>
                    </a:cubicBezTo>
                    <a:cubicBezTo>
                      <a:pt x="333" y="176"/>
                      <a:pt x="324" y="149"/>
                      <a:pt x="306" y="142"/>
                    </a:cubicBezTo>
                    <a:cubicBezTo>
                      <a:pt x="302" y="63"/>
                      <a:pt x="241" y="0"/>
                      <a:pt x="166" y="0"/>
                    </a:cubicBezTo>
                    <a:cubicBezTo>
                      <a:pt x="92" y="0"/>
                      <a:pt x="31" y="63"/>
                      <a:pt x="26" y="142"/>
                    </a:cubicBezTo>
                    <a:cubicBezTo>
                      <a:pt x="9" y="149"/>
                      <a:pt x="0" y="176"/>
                      <a:pt x="7" y="203"/>
                    </a:cubicBezTo>
                    <a:cubicBezTo>
                      <a:pt x="13" y="227"/>
                      <a:pt x="29" y="243"/>
                      <a:pt x="45" y="2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4" name="Freeform 228"/>
              <p:cNvSpPr/>
              <p:nvPr/>
            </p:nvSpPr>
            <p:spPr bwMode="auto">
              <a:xfrm>
                <a:off x="3481875" y="3306367"/>
                <a:ext cx="233275" cy="180738"/>
              </a:xfrm>
              <a:custGeom>
                <a:avLst/>
                <a:gdLst>
                  <a:gd name="T0" fmla="*/ 41 w 346"/>
                  <a:gd name="T1" fmla="*/ 111 h 268"/>
                  <a:gd name="T2" fmla="*/ 0 w 346"/>
                  <a:gd name="T3" fmla="*/ 151 h 268"/>
                  <a:gd name="T4" fmla="*/ 90 w 346"/>
                  <a:gd name="T5" fmla="*/ 268 h 268"/>
                  <a:gd name="T6" fmla="*/ 254 w 346"/>
                  <a:gd name="T7" fmla="*/ 125 h 268"/>
                  <a:gd name="T8" fmla="*/ 284 w 346"/>
                  <a:gd name="T9" fmla="*/ 158 h 268"/>
                  <a:gd name="T10" fmla="*/ 346 w 346"/>
                  <a:gd name="T11" fmla="*/ 0 h 268"/>
                  <a:gd name="T12" fmla="*/ 184 w 346"/>
                  <a:gd name="T13" fmla="*/ 50 h 268"/>
                  <a:gd name="T14" fmla="*/ 218 w 346"/>
                  <a:gd name="T15" fmla="*/ 87 h 268"/>
                  <a:gd name="T16" fmla="*/ 99 w 346"/>
                  <a:gd name="T17" fmla="*/ 190 h 268"/>
                  <a:gd name="T18" fmla="*/ 41 w 346"/>
                  <a:gd name="T19" fmla="*/ 111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6" h="268">
                    <a:moveTo>
                      <a:pt x="41" y="111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12" y="165"/>
                      <a:pt x="90" y="268"/>
                      <a:pt x="90" y="268"/>
                    </a:cubicBezTo>
                    <a:cubicBezTo>
                      <a:pt x="254" y="125"/>
                      <a:pt x="254" y="125"/>
                      <a:pt x="254" y="125"/>
                    </a:cubicBezTo>
                    <a:cubicBezTo>
                      <a:pt x="284" y="158"/>
                      <a:pt x="284" y="158"/>
                      <a:pt x="284" y="158"/>
                    </a:cubicBezTo>
                    <a:cubicBezTo>
                      <a:pt x="346" y="0"/>
                      <a:pt x="346" y="0"/>
                      <a:pt x="346" y="0"/>
                    </a:cubicBezTo>
                    <a:cubicBezTo>
                      <a:pt x="184" y="50"/>
                      <a:pt x="184" y="50"/>
                      <a:pt x="184" y="50"/>
                    </a:cubicBezTo>
                    <a:cubicBezTo>
                      <a:pt x="218" y="87"/>
                      <a:pt x="218" y="87"/>
                      <a:pt x="218" y="87"/>
                    </a:cubicBezTo>
                    <a:cubicBezTo>
                      <a:pt x="99" y="190"/>
                      <a:pt x="99" y="190"/>
                      <a:pt x="99" y="190"/>
                    </a:cubicBezTo>
                    <a:lnTo>
                      <a:pt x="41" y="1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5" name="Freeform 229"/>
              <p:cNvSpPr/>
              <p:nvPr/>
            </p:nvSpPr>
            <p:spPr bwMode="auto">
              <a:xfrm>
                <a:off x="3132963" y="3377178"/>
                <a:ext cx="355480" cy="298946"/>
              </a:xfrm>
              <a:custGeom>
                <a:avLst/>
                <a:gdLst>
                  <a:gd name="T0" fmla="*/ 407 w 527"/>
                  <a:gd name="T1" fmla="*/ 0 h 443"/>
                  <a:gd name="T2" fmla="*/ 294 w 527"/>
                  <a:gd name="T3" fmla="*/ 190 h 443"/>
                  <a:gd name="T4" fmla="*/ 280 w 527"/>
                  <a:gd name="T5" fmla="*/ 105 h 443"/>
                  <a:gd name="T6" fmla="*/ 295 w 527"/>
                  <a:gd name="T7" fmla="*/ 77 h 443"/>
                  <a:gd name="T8" fmla="*/ 263 w 527"/>
                  <a:gd name="T9" fmla="*/ 44 h 443"/>
                  <a:gd name="T10" fmla="*/ 230 w 527"/>
                  <a:gd name="T11" fmla="*/ 77 h 443"/>
                  <a:gd name="T12" fmla="*/ 246 w 527"/>
                  <a:gd name="T13" fmla="*/ 105 h 443"/>
                  <a:gd name="T14" fmla="*/ 232 w 527"/>
                  <a:gd name="T15" fmla="*/ 189 h 443"/>
                  <a:gd name="T16" fmla="*/ 120 w 527"/>
                  <a:gd name="T17" fmla="*/ 0 h 443"/>
                  <a:gd name="T18" fmla="*/ 2 w 527"/>
                  <a:gd name="T19" fmla="*/ 125 h 443"/>
                  <a:gd name="T20" fmla="*/ 0 w 527"/>
                  <a:gd name="T21" fmla="*/ 125 h 443"/>
                  <a:gd name="T22" fmla="*/ 0 w 527"/>
                  <a:gd name="T23" fmla="*/ 402 h 443"/>
                  <a:gd name="T24" fmla="*/ 1 w 527"/>
                  <a:gd name="T25" fmla="*/ 402 h 443"/>
                  <a:gd name="T26" fmla="*/ 263 w 527"/>
                  <a:gd name="T27" fmla="*/ 443 h 443"/>
                  <a:gd name="T28" fmla="*/ 526 w 527"/>
                  <a:gd name="T29" fmla="*/ 402 h 443"/>
                  <a:gd name="T30" fmla="*/ 527 w 527"/>
                  <a:gd name="T31" fmla="*/ 402 h 443"/>
                  <a:gd name="T32" fmla="*/ 527 w 527"/>
                  <a:gd name="T33" fmla="*/ 125 h 443"/>
                  <a:gd name="T34" fmla="*/ 525 w 527"/>
                  <a:gd name="T35" fmla="*/ 125 h 443"/>
                  <a:gd name="T36" fmla="*/ 407 w 527"/>
                  <a:gd name="T37" fmla="*/ 0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7" h="443">
                    <a:moveTo>
                      <a:pt x="407" y="0"/>
                    </a:moveTo>
                    <a:cubicBezTo>
                      <a:pt x="294" y="190"/>
                      <a:pt x="294" y="190"/>
                      <a:pt x="294" y="190"/>
                    </a:cubicBezTo>
                    <a:cubicBezTo>
                      <a:pt x="280" y="105"/>
                      <a:pt x="280" y="105"/>
                      <a:pt x="280" y="105"/>
                    </a:cubicBezTo>
                    <a:cubicBezTo>
                      <a:pt x="289" y="99"/>
                      <a:pt x="295" y="89"/>
                      <a:pt x="295" y="77"/>
                    </a:cubicBezTo>
                    <a:cubicBezTo>
                      <a:pt x="295" y="59"/>
                      <a:pt x="281" y="44"/>
                      <a:pt x="263" y="44"/>
                    </a:cubicBezTo>
                    <a:cubicBezTo>
                      <a:pt x="245" y="44"/>
                      <a:pt x="230" y="59"/>
                      <a:pt x="230" y="77"/>
                    </a:cubicBezTo>
                    <a:cubicBezTo>
                      <a:pt x="230" y="89"/>
                      <a:pt x="237" y="99"/>
                      <a:pt x="246" y="105"/>
                    </a:cubicBezTo>
                    <a:cubicBezTo>
                      <a:pt x="232" y="189"/>
                      <a:pt x="232" y="189"/>
                      <a:pt x="232" y="189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56" y="27"/>
                      <a:pt x="12" y="72"/>
                      <a:pt x="2" y="12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402"/>
                      <a:pt x="0" y="402"/>
                      <a:pt x="0" y="402"/>
                    </a:cubicBezTo>
                    <a:cubicBezTo>
                      <a:pt x="1" y="402"/>
                      <a:pt x="1" y="402"/>
                      <a:pt x="1" y="402"/>
                    </a:cubicBezTo>
                    <a:cubicBezTo>
                      <a:pt x="14" y="425"/>
                      <a:pt x="126" y="443"/>
                      <a:pt x="263" y="443"/>
                    </a:cubicBezTo>
                    <a:cubicBezTo>
                      <a:pt x="401" y="443"/>
                      <a:pt x="513" y="425"/>
                      <a:pt x="526" y="402"/>
                    </a:cubicBezTo>
                    <a:cubicBezTo>
                      <a:pt x="527" y="402"/>
                      <a:pt x="527" y="402"/>
                      <a:pt x="527" y="402"/>
                    </a:cubicBezTo>
                    <a:cubicBezTo>
                      <a:pt x="527" y="125"/>
                      <a:pt x="527" y="125"/>
                      <a:pt x="527" y="125"/>
                    </a:cubicBezTo>
                    <a:cubicBezTo>
                      <a:pt x="525" y="125"/>
                      <a:pt x="525" y="125"/>
                      <a:pt x="525" y="125"/>
                    </a:cubicBezTo>
                    <a:cubicBezTo>
                      <a:pt x="515" y="72"/>
                      <a:pt x="471" y="27"/>
                      <a:pt x="40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6" name="Freeform 230"/>
              <p:cNvSpPr/>
              <p:nvPr/>
            </p:nvSpPr>
            <p:spPr bwMode="auto">
              <a:xfrm>
                <a:off x="3598655" y="3487105"/>
                <a:ext cx="54536" cy="68241"/>
              </a:xfrm>
              <a:custGeom>
                <a:avLst/>
                <a:gdLst>
                  <a:gd name="T0" fmla="*/ 0 w 81"/>
                  <a:gd name="T1" fmla="*/ 0 h 101"/>
                  <a:gd name="T2" fmla="*/ 0 w 81"/>
                  <a:gd name="T3" fmla="*/ 55 h 101"/>
                  <a:gd name="T4" fmla="*/ 40 w 81"/>
                  <a:gd name="T5" fmla="*/ 101 h 101"/>
                  <a:gd name="T6" fmla="*/ 81 w 81"/>
                  <a:gd name="T7" fmla="*/ 56 h 101"/>
                  <a:gd name="T8" fmla="*/ 81 w 81"/>
                  <a:gd name="T9" fmla="*/ 0 h 101"/>
                  <a:gd name="T10" fmla="*/ 59 w 81"/>
                  <a:gd name="T11" fmla="*/ 0 h 101"/>
                  <a:gd name="T12" fmla="*/ 59 w 81"/>
                  <a:gd name="T13" fmla="*/ 57 h 101"/>
                  <a:gd name="T14" fmla="*/ 40 w 81"/>
                  <a:gd name="T15" fmla="*/ 83 h 101"/>
                  <a:gd name="T16" fmla="*/ 22 w 81"/>
                  <a:gd name="T17" fmla="*/ 57 h 101"/>
                  <a:gd name="T18" fmla="*/ 22 w 81"/>
                  <a:gd name="T19" fmla="*/ 0 h 101"/>
                  <a:gd name="T20" fmla="*/ 0 w 81"/>
                  <a:gd name="T2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101">
                    <a:moveTo>
                      <a:pt x="0" y="0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87"/>
                      <a:pt x="15" y="101"/>
                      <a:pt x="40" y="101"/>
                    </a:cubicBezTo>
                    <a:cubicBezTo>
                      <a:pt x="65" y="101"/>
                      <a:pt x="81" y="86"/>
                      <a:pt x="81" y="56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59" y="75"/>
                      <a:pt x="52" y="83"/>
                      <a:pt x="40" y="83"/>
                    </a:cubicBezTo>
                    <a:cubicBezTo>
                      <a:pt x="29" y="83"/>
                      <a:pt x="22" y="74"/>
                      <a:pt x="22" y="57"/>
                    </a:cubicBezTo>
                    <a:cubicBezTo>
                      <a:pt x="22" y="0"/>
                      <a:pt x="22" y="0"/>
                      <a:pt x="2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7" name="Freeform 231"/>
              <p:cNvSpPr>
                <a:spLocks noEditPoints="1"/>
              </p:cNvSpPr>
              <p:nvPr/>
            </p:nvSpPr>
            <p:spPr bwMode="auto">
              <a:xfrm>
                <a:off x="3666040" y="3486534"/>
                <a:ext cx="47968" cy="67384"/>
              </a:xfrm>
              <a:custGeom>
                <a:avLst/>
                <a:gdLst>
                  <a:gd name="T0" fmla="*/ 31 w 71"/>
                  <a:gd name="T1" fmla="*/ 0 h 100"/>
                  <a:gd name="T2" fmla="*/ 0 w 71"/>
                  <a:gd name="T3" fmla="*/ 2 h 100"/>
                  <a:gd name="T4" fmla="*/ 0 w 71"/>
                  <a:gd name="T5" fmla="*/ 100 h 100"/>
                  <a:gd name="T6" fmla="*/ 23 w 71"/>
                  <a:gd name="T7" fmla="*/ 100 h 100"/>
                  <a:gd name="T8" fmla="*/ 23 w 71"/>
                  <a:gd name="T9" fmla="*/ 65 h 100"/>
                  <a:gd name="T10" fmla="*/ 30 w 71"/>
                  <a:gd name="T11" fmla="*/ 65 h 100"/>
                  <a:gd name="T12" fmla="*/ 62 w 71"/>
                  <a:gd name="T13" fmla="*/ 55 h 100"/>
                  <a:gd name="T14" fmla="*/ 71 w 71"/>
                  <a:gd name="T15" fmla="*/ 31 h 100"/>
                  <a:gd name="T16" fmla="*/ 61 w 71"/>
                  <a:gd name="T17" fmla="*/ 8 h 100"/>
                  <a:gd name="T18" fmla="*/ 31 w 71"/>
                  <a:gd name="T19" fmla="*/ 0 h 100"/>
                  <a:gd name="T20" fmla="*/ 30 w 71"/>
                  <a:gd name="T21" fmla="*/ 48 h 100"/>
                  <a:gd name="T22" fmla="*/ 23 w 71"/>
                  <a:gd name="T23" fmla="*/ 47 h 100"/>
                  <a:gd name="T24" fmla="*/ 23 w 71"/>
                  <a:gd name="T25" fmla="*/ 18 h 100"/>
                  <a:gd name="T26" fmla="*/ 32 w 71"/>
                  <a:gd name="T27" fmla="*/ 17 h 100"/>
                  <a:gd name="T28" fmla="*/ 49 w 71"/>
                  <a:gd name="T29" fmla="*/ 32 h 100"/>
                  <a:gd name="T30" fmla="*/ 30 w 71"/>
                  <a:gd name="T31" fmla="*/ 4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1" h="100">
                    <a:moveTo>
                      <a:pt x="31" y="0"/>
                    </a:moveTo>
                    <a:cubicBezTo>
                      <a:pt x="17" y="0"/>
                      <a:pt x="7" y="1"/>
                      <a:pt x="0" y="2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23" y="100"/>
                      <a:pt x="23" y="100"/>
                      <a:pt x="23" y="100"/>
                    </a:cubicBezTo>
                    <a:cubicBezTo>
                      <a:pt x="23" y="65"/>
                      <a:pt x="23" y="65"/>
                      <a:pt x="23" y="65"/>
                    </a:cubicBezTo>
                    <a:cubicBezTo>
                      <a:pt x="25" y="65"/>
                      <a:pt x="27" y="65"/>
                      <a:pt x="30" y="65"/>
                    </a:cubicBezTo>
                    <a:cubicBezTo>
                      <a:pt x="43" y="65"/>
                      <a:pt x="55" y="62"/>
                      <a:pt x="62" y="55"/>
                    </a:cubicBezTo>
                    <a:cubicBezTo>
                      <a:pt x="68" y="49"/>
                      <a:pt x="71" y="41"/>
                      <a:pt x="71" y="31"/>
                    </a:cubicBezTo>
                    <a:cubicBezTo>
                      <a:pt x="71" y="22"/>
                      <a:pt x="67" y="13"/>
                      <a:pt x="61" y="8"/>
                    </a:cubicBezTo>
                    <a:cubicBezTo>
                      <a:pt x="54" y="3"/>
                      <a:pt x="44" y="0"/>
                      <a:pt x="31" y="0"/>
                    </a:cubicBezTo>
                    <a:close/>
                    <a:moveTo>
                      <a:pt x="30" y="48"/>
                    </a:moveTo>
                    <a:cubicBezTo>
                      <a:pt x="27" y="48"/>
                      <a:pt x="24" y="48"/>
                      <a:pt x="23" y="47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4" y="18"/>
                      <a:pt x="27" y="17"/>
                      <a:pt x="32" y="17"/>
                    </a:cubicBezTo>
                    <a:cubicBezTo>
                      <a:pt x="43" y="17"/>
                      <a:pt x="49" y="23"/>
                      <a:pt x="49" y="32"/>
                    </a:cubicBezTo>
                    <a:cubicBezTo>
                      <a:pt x="49" y="42"/>
                      <a:pt x="42" y="48"/>
                      <a:pt x="3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" name="组合 47"/>
          <p:cNvGrpSpPr/>
          <p:nvPr/>
        </p:nvGrpSpPr>
        <p:grpSpPr>
          <a:xfrm>
            <a:off x="6890813" y="5996003"/>
            <a:ext cx="440396" cy="460557"/>
            <a:chOff x="5181486" y="4265651"/>
            <a:chExt cx="414516" cy="414516"/>
          </a:xfrm>
        </p:grpSpPr>
        <p:sp>
          <p:nvSpPr>
            <p:cNvPr id="49" name="椭圆 48"/>
            <p:cNvSpPr/>
            <p:nvPr/>
          </p:nvSpPr>
          <p:spPr>
            <a:xfrm>
              <a:off x="5181486" y="4265651"/>
              <a:ext cx="414516" cy="414516"/>
            </a:xfrm>
            <a:prstGeom prst="ellipse">
              <a:avLst/>
            </a:prstGeom>
            <a:solidFill>
              <a:schemeClr val="accent4"/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25400" dir="13500000">
                <a:srgbClr val="000000">
                  <a:alpha val="43137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9" name="组合 49"/>
            <p:cNvGrpSpPr/>
            <p:nvPr/>
          </p:nvGrpSpPr>
          <p:grpSpPr>
            <a:xfrm>
              <a:off x="5287222" y="4375239"/>
              <a:ext cx="253419" cy="172633"/>
              <a:chOff x="4895160" y="4287159"/>
              <a:chExt cx="571418" cy="389258"/>
            </a:xfrm>
            <a:solidFill>
              <a:schemeClr val="bg1"/>
            </a:solidFill>
          </p:grpSpPr>
          <p:sp>
            <p:nvSpPr>
              <p:cNvPr id="51" name="Freeform 327"/>
              <p:cNvSpPr>
                <a:spLocks noEditPoints="1"/>
              </p:cNvSpPr>
              <p:nvPr/>
            </p:nvSpPr>
            <p:spPr bwMode="auto">
              <a:xfrm>
                <a:off x="4895160" y="4287159"/>
                <a:ext cx="438051" cy="389258"/>
              </a:xfrm>
              <a:custGeom>
                <a:avLst/>
                <a:gdLst>
                  <a:gd name="T0" fmla="*/ 166 w 171"/>
                  <a:gd name="T1" fmla="*/ 0 h 152"/>
                  <a:gd name="T2" fmla="*/ 5 w 171"/>
                  <a:gd name="T3" fmla="*/ 0 h 152"/>
                  <a:gd name="T4" fmla="*/ 0 w 171"/>
                  <a:gd name="T5" fmla="*/ 5 h 152"/>
                  <a:gd name="T6" fmla="*/ 0 w 171"/>
                  <a:gd name="T7" fmla="*/ 146 h 152"/>
                  <a:gd name="T8" fmla="*/ 5 w 171"/>
                  <a:gd name="T9" fmla="*/ 152 h 152"/>
                  <a:gd name="T10" fmla="*/ 166 w 171"/>
                  <a:gd name="T11" fmla="*/ 152 h 152"/>
                  <a:gd name="T12" fmla="*/ 171 w 171"/>
                  <a:gd name="T13" fmla="*/ 146 h 152"/>
                  <a:gd name="T14" fmla="*/ 171 w 171"/>
                  <a:gd name="T15" fmla="*/ 5 h 152"/>
                  <a:gd name="T16" fmla="*/ 166 w 171"/>
                  <a:gd name="T17" fmla="*/ 0 h 152"/>
                  <a:gd name="T18" fmla="*/ 132 w 171"/>
                  <a:gd name="T19" fmla="*/ 12 h 152"/>
                  <a:gd name="T20" fmla="*/ 139 w 171"/>
                  <a:gd name="T21" fmla="*/ 19 h 152"/>
                  <a:gd name="T22" fmla="*/ 132 w 171"/>
                  <a:gd name="T23" fmla="*/ 26 h 152"/>
                  <a:gd name="T24" fmla="*/ 124 w 171"/>
                  <a:gd name="T25" fmla="*/ 19 h 152"/>
                  <a:gd name="T26" fmla="*/ 132 w 171"/>
                  <a:gd name="T27" fmla="*/ 12 h 152"/>
                  <a:gd name="T28" fmla="*/ 110 w 171"/>
                  <a:gd name="T29" fmla="*/ 12 h 152"/>
                  <a:gd name="T30" fmla="*/ 118 w 171"/>
                  <a:gd name="T31" fmla="*/ 19 h 152"/>
                  <a:gd name="T32" fmla="*/ 110 w 171"/>
                  <a:gd name="T33" fmla="*/ 26 h 152"/>
                  <a:gd name="T34" fmla="*/ 103 w 171"/>
                  <a:gd name="T35" fmla="*/ 19 h 152"/>
                  <a:gd name="T36" fmla="*/ 110 w 171"/>
                  <a:gd name="T37" fmla="*/ 12 h 152"/>
                  <a:gd name="T38" fmla="*/ 160 w 171"/>
                  <a:gd name="T39" fmla="*/ 141 h 152"/>
                  <a:gd name="T40" fmla="*/ 11 w 171"/>
                  <a:gd name="T41" fmla="*/ 141 h 152"/>
                  <a:gd name="T42" fmla="*/ 11 w 171"/>
                  <a:gd name="T43" fmla="*/ 38 h 152"/>
                  <a:gd name="T44" fmla="*/ 160 w 171"/>
                  <a:gd name="T45" fmla="*/ 38 h 152"/>
                  <a:gd name="T46" fmla="*/ 160 w 171"/>
                  <a:gd name="T47" fmla="*/ 141 h 152"/>
                  <a:gd name="T48" fmla="*/ 153 w 171"/>
                  <a:gd name="T49" fmla="*/ 26 h 152"/>
                  <a:gd name="T50" fmla="*/ 146 w 171"/>
                  <a:gd name="T51" fmla="*/ 19 h 152"/>
                  <a:gd name="T52" fmla="*/ 153 w 171"/>
                  <a:gd name="T53" fmla="*/ 12 h 152"/>
                  <a:gd name="T54" fmla="*/ 160 w 171"/>
                  <a:gd name="T55" fmla="*/ 19 h 152"/>
                  <a:gd name="T56" fmla="*/ 153 w 171"/>
                  <a:gd name="T57" fmla="*/ 2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71" h="152">
                    <a:moveTo>
                      <a:pt x="166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9"/>
                      <a:pt x="2" y="152"/>
                      <a:pt x="5" y="152"/>
                    </a:cubicBezTo>
                    <a:cubicBezTo>
                      <a:pt x="166" y="152"/>
                      <a:pt x="166" y="152"/>
                      <a:pt x="166" y="152"/>
                    </a:cubicBezTo>
                    <a:cubicBezTo>
                      <a:pt x="169" y="152"/>
                      <a:pt x="171" y="149"/>
                      <a:pt x="171" y="146"/>
                    </a:cubicBezTo>
                    <a:cubicBezTo>
                      <a:pt x="171" y="5"/>
                      <a:pt x="171" y="5"/>
                      <a:pt x="171" y="5"/>
                    </a:cubicBezTo>
                    <a:cubicBezTo>
                      <a:pt x="171" y="2"/>
                      <a:pt x="169" y="0"/>
                      <a:pt x="166" y="0"/>
                    </a:cubicBezTo>
                    <a:close/>
                    <a:moveTo>
                      <a:pt x="132" y="12"/>
                    </a:moveTo>
                    <a:cubicBezTo>
                      <a:pt x="136" y="12"/>
                      <a:pt x="139" y="15"/>
                      <a:pt x="139" y="19"/>
                    </a:cubicBezTo>
                    <a:cubicBezTo>
                      <a:pt x="139" y="23"/>
                      <a:pt x="136" y="26"/>
                      <a:pt x="132" y="26"/>
                    </a:cubicBezTo>
                    <a:cubicBezTo>
                      <a:pt x="128" y="26"/>
                      <a:pt x="124" y="23"/>
                      <a:pt x="124" y="19"/>
                    </a:cubicBezTo>
                    <a:cubicBezTo>
                      <a:pt x="124" y="15"/>
                      <a:pt x="128" y="12"/>
                      <a:pt x="132" y="12"/>
                    </a:cubicBezTo>
                    <a:close/>
                    <a:moveTo>
                      <a:pt x="110" y="12"/>
                    </a:moveTo>
                    <a:cubicBezTo>
                      <a:pt x="114" y="12"/>
                      <a:pt x="118" y="15"/>
                      <a:pt x="118" y="19"/>
                    </a:cubicBezTo>
                    <a:cubicBezTo>
                      <a:pt x="118" y="23"/>
                      <a:pt x="114" y="26"/>
                      <a:pt x="110" y="26"/>
                    </a:cubicBezTo>
                    <a:cubicBezTo>
                      <a:pt x="106" y="26"/>
                      <a:pt x="103" y="23"/>
                      <a:pt x="103" y="19"/>
                    </a:cubicBezTo>
                    <a:cubicBezTo>
                      <a:pt x="103" y="15"/>
                      <a:pt x="106" y="12"/>
                      <a:pt x="110" y="12"/>
                    </a:cubicBezTo>
                    <a:close/>
                    <a:moveTo>
                      <a:pt x="160" y="141"/>
                    </a:moveTo>
                    <a:cubicBezTo>
                      <a:pt x="11" y="141"/>
                      <a:pt x="11" y="141"/>
                      <a:pt x="11" y="141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60" y="38"/>
                      <a:pt x="160" y="38"/>
                      <a:pt x="160" y="38"/>
                    </a:cubicBezTo>
                    <a:lnTo>
                      <a:pt x="160" y="141"/>
                    </a:lnTo>
                    <a:close/>
                    <a:moveTo>
                      <a:pt x="153" y="26"/>
                    </a:moveTo>
                    <a:cubicBezTo>
                      <a:pt x="149" y="26"/>
                      <a:pt x="146" y="23"/>
                      <a:pt x="146" y="19"/>
                    </a:cubicBezTo>
                    <a:cubicBezTo>
                      <a:pt x="146" y="15"/>
                      <a:pt x="149" y="12"/>
                      <a:pt x="153" y="12"/>
                    </a:cubicBezTo>
                    <a:cubicBezTo>
                      <a:pt x="157" y="12"/>
                      <a:pt x="160" y="15"/>
                      <a:pt x="160" y="19"/>
                    </a:cubicBezTo>
                    <a:cubicBezTo>
                      <a:pt x="160" y="23"/>
                      <a:pt x="157" y="26"/>
                      <a:pt x="15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2" name="Rectangle 328"/>
              <p:cNvSpPr>
                <a:spLocks noChangeArrowheads="1"/>
              </p:cNvSpPr>
              <p:nvPr/>
            </p:nvSpPr>
            <p:spPr bwMode="auto">
              <a:xfrm>
                <a:off x="4953712" y="4417273"/>
                <a:ext cx="315527" cy="5963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3" name="Rectangle 329"/>
              <p:cNvSpPr>
                <a:spLocks noChangeArrowheads="1"/>
              </p:cNvSpPr>
              <p:nvPr/>
            </p:nvSpPr>
            <p:spPr bwMode="auto">
              <a:xfrm>
                <a:off x="4953712" y="4501847"/>
                <a:ext cx="99754" cy="10517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4" name="Rectangle 330"/>
              <p:cNvSpPr>
                <a:spLocks noChangeArrowheads="1"/>
              </p:cNvSpPr>
              <p:nvPr/>
            </p:nvSpPr>
            <p:spPr bwMode="auto">
              <a:xfrm>
                <a:off x="5071899" y="4505100"/>
                <a:ext cx="107344" cy="1301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5" name="Rectangle 331"/>
              <p:cNvSpPr>
                <a:spLocks noChangeArrowheads="1"/>
              </p:cNvSpPr>
              <p:nvPr/>
            </p:nvSpPr>
            <p:spPr bwMode="auto">
              <a:xfrm>
                <a:off x="5071899" y="4548471"/>
                <a:ext cx="107344" cy="1301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6" name="Rectangle 332"/>
              <p:cNvSpPr>
                <a:spLocks noChangeArrowheads="1"/>
              </p:cNvSpPr>
              <p:nvPr/>
            </p:nvSpPr>
            <p:spPr bwMode="auto">
              <a:xfrm>
                <a:off x="5071899" y="4589674"/>
                <a:ext cx="107344" cy="1518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7" name="Freeform 333"/>
              <p:cNvSpPr/>
              <p:nvPr/>
            </p:nvSpPr>
            <p:spPr bwMode="auto">
              <a:xfrm>
                <a:off x="5225867" y="4569073"/>
                <a:ext cx="40119" cy="41203"/>
              </a:xfrm>
              <a:custGeom>
                <a:avLst/>
                <a:gdLst>
                  <a:gd name="T0" fmla="*/ 11 w 37"/>
                  <a:gd name="T1" fmla="*/ 0 h 38"/>
                  <a:gd name="T2" fmla="*/ 11 w 37"/>
                  <a:gd name="T3" fmla="*/ 2 h 38"/>
                  <a:gd name="T4" fmla="*/ 0 w 37"/>
                  <a:gd name="T5" fmla="*/ 38 h 38"/>
                  <a:gd name="T6" fmla="*/ 35 w 37"/>
                  <a:gd name="T7" fmla="*/ 26 h 38"/>
                  <a:gd name="T8" fmla="*/ 37 w 37"/>
                  <a:gd name="T9" fmla="*/ 26 h 38"/>
                  <a:gd name="T10" fmla="*/ 11 w 37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">
                    <a:moveTo>
                      <a:pt x="11" y="0"/>
                    </a:moveTo>
                    <a:lnTo>
                      <a:pt x="11" y="2"/>
                    </a:lnTo>
                    <a:lnTo>
                      <a:pt x="0" y="38"/>
                    </a:lnTo>
                    <a:lnTo>
                      <a:pt x="35" y="26"/>
                    </a:lnTo>
                    <a:lnTo>
                      <a:pt x="37" y="26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8" name="Freeform 334"/>
              <p:cNvSpPr/>
              <p:nvPr/>
            </p:nvSpPr>
            <p:spPr bwMode="auto">
              <a:xfrm>
                <a:off x="5389594" y="4366311"/>
                <a:ext cx="76984" cy="79153"/>
              </a:xfrm>
              <a:custGeom>
                <a:avLst/>
                <a:gdLst>
                  <a:gd name="T0" fmla="*/ 23 w 30"/>
                  <a:gd name="T1" fmla="*/ 31 h 31"/>
                  <a:gd name="T2" fmla="*/ 28 w 30"/>
                  <a:gd name="T3" fmla="*/ 25 h 31"/>
                  <a:gd name="T4" fmla="*/ 28 w 30"/>
                  <a:gd name="T5" fmla="*/ 18 h 31"/>
                  <a:gd name="T6" fmla="*/ 13 w 30"/>
                  <a:gd name="T7" fmla="*/ 2 h 31"/>
                  <a:gd name="T8" fmla="*/ 6 w 30"/>
                  <a:gd name="T9" fmla="*/ 2 h 31"/>
                  <a:gd name="T10" fmla="*/ 0 w 30"/>
                  <a:gd name="T11" fmla="*/ 8 h 31"/>
                  <a:gd name="T12" fmla="*/ 23 w 30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1">
                    <a:moveTo>
                      <a:pt x="23" y="31"/>
                    </a:moveTo>
                    <a:cubicBezTo>
                      <a:pt x="28" y="25"/>
                      <a:pt x="28" y="25"/>
                      <a:pt x="28" y="25"/>
                    </a:cubicBezTo>
                    <a:cubicBezTo>
                      <a:pt x="30" y="23"/>
                      <a:pt x="30" y="20"/>
                      <a:pt x="28" y="18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1" y="0"/>
                      <a:pt x="8" y="0"/>
                      <a:pt x="6" y="2"/>
                    </a:cubicBezTo>
                    <a:cubicBezTo>
                      <a:pt x="0" y="8"/>
                      <a:pt x="0" y="8"/>
                      <a:pt x="0" y="8"/>
                    </a:cubicBezTo>
                    <a:lnTo>
                      <a:pt x="23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9" name="Freeform 335"/>
              <p:cNvSpPr/>
              <p:nvPr/>
            </p:nvSpPr>
            <p:spPr bwMode="auto">
              <a:xfrm>
                <a:off x="5258396" y="4394503"/>
                <a:ext cx="182160" cy="182160"/>
              </a:xfrm>
              <a:custGeom>
                <a:avLst/>
                <a:gdLst>
                  <a:gd name="T0" fmla="*/ 49 w 71"/>
                  <a:gd name="T1" fmla="*/ 0 h 71"/>
                  <a:gd name="T2" fmla="*/ 48 w 71"/>
                  <a:gd name="T3" fmla="*/ 0 h 71"/>
                  <a:gd name="T4" fmla="*/ 2 w 71"/>
                  <a:gd name="T5" fmla="*/ 47 h 71"/>
                  <a:gd name="T6" fmla="*/ 2 w 71"/>
                  <a:gd name="T7" fmla="*/ 54 h 71"/>
                  <a:gd name="T8" fmla="*/ 2 w 71"/>
                  <a:gd name="T9" fmla="*/ 55 h 71"/>
                  <a:gd name="T10" fmla="*/ 8 w 71"/>
                  <a:gd name="T11" fmla="*/ 56 h 71"/>
                  <a:gd name="T12" fmla="*/ 9 w 71"/>
                  <a:gd name="T13" fmla="*/ 62 h 71"/>
                  <a:gd name="T14" fmla="*/ 9 w 71"/>
                  <a:gd name="T15" fmla="*/ 62 h 71"/>
                  <a:gd name="T16" fmla="*/ 15 w 71"/>
                  <a:gd name="T17" fmla="*/ 63 h 71"/>
                  <a:gd name="T18" fmla="*/ 16 w 71"/>
                  <a:gd name="T19" fmla="*/ 69 h 71"/>
                  <a:gd name="T20" fmla="*/ 17 w 71"/>
                  <a:gd name="T21" fmla="*/ 69 h 71"/>
                  <a:gd name="T22" fmla="*/ 24 w 71"/>
                  <a:gd name="T23" fmla="*/ 69 h 71"/>
                  <a:gd name="T24" fmla="*/ 71 w 71"/>
                  <a:gd name="T25" fmla="*/ 23 h 71"/>
                  <a:gd name="T26" fmla="*/ 71 w 71"/>
                  <a:gd name="T27" fmla="*/ 22 h 71"/>
                  <a:gd name="T28" fmla="*/ 49 w 71"/>
                  <a:gd name="T2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1" h="71">
                    <a:moveTo>
                      <a:pt x="49" y="0"/>
                    </a:moveTo>
                    <a:cubicBezTo>
                      <a:pt x="49" y="0"/>
                      <a:pt x="48" y="0"/>
                      <a:pt x="48" y="0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0" y="49"/>
                      <a:pt x="0" y="52"/>
                      <a:pt x="2" y="54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4" y="56"/>
                      <a:pt x="6" y="57"/>
                      <a:pt x="8" y="56"/>
                    </a:cubicBezTo>
                    <a:cubicBezTo>
                      <a:pt x="7" y="58"/>
                      <a:pt x="7" y="60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11" y="64"/>
                      <a:pt x="13" y="64"/>
                      <a:pt x="15" y="63"/>
                    </a:cubicBezTo>
                    <a:cubicBezTo>
                      <a:pt x="14" y="65"/>
                      <a:pt x="15" y="67"/>
                      <a:pt x="16" y="69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9" y="71"/>
                      <a:pt x="22" y="71"/>
                      <a:pt x="24" y="69"/>
                    </a:cubicBezTo>
                    <a:cubicBezTo>
                      <a:pt x="71" y="23"/>
                      <a:pt x="71" y="23"/>
                      <a:pt x="71" y="23"/>
                    </a:cubicBezTo>
                    <a:cubicBezTo>
                      <a:pt x="71" y="23"/>
                      <a:pt x="71" y="22"/>
                      <a:pt x="71" y="22"/>
                    </a:cubicBezTo>
                    <a:lnTo>
                      <a:pt x="4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0" name="组合 59"/>
          <p:cNvGrpSpPr/>
          <p:nvPr/>
        </p:nvGrpSpPr>
        <p:grpSpPr>
          <a:xfrm>
            <a:off x="6226669" y="5996003"/>
            <a:ext cx="440396" cy="460557"/>
            <a:chOff x="4626437" y="4265651"/>
            <a:chExt cx="414516" cy="414516"/>
          </a:xfrm>
        </p:grpSpPr>
        <p:sp>
          <p:nvSpPr>
            <p:cNvPr id="61" name="椭圆 60"/>
            <p:cNvSpPr/>
            <p:nvPr/>
          </p:nvSpPr>
          <p:spPr>
            <a:xfrm>
              <a:off x="4626437" y="4265651"/>
              <a:ext cx="414516" cy="414516"/>
            </a:xfrm>
            <a:prstGeom prst="ellipse">
              <a:avLst/>
            </a:prstGeom>
            <a:solidFill>
              <a:schemeClr val="accent3"/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25400" dir="13500000">
                <a:srgbClr val="000000">
                  <a:alpha val="43137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11" name="组合 61"/>
            <p:cNvGrpSpPr/>
            <p:nvPr/>
          </p:nvGrpSpPr>
          <p:grpSpPr>
            <a:xfrm>
              <a:off x="4710891" y="4356960"/>
              <a:ext cx="232896" cy="199705"/>
              <a:chOff x="3546346" y="2339026"/>
              <a:chExt cx="897787" cy="769842"/>
            </a:xfrm>
            <a:solidFill>
              <a:schemeClr val="bg1"/>
            </a:solidFill>
          </p:grpSpPr>
          <p:sp>
            <p:nvSpPr>
              <p:cNvPr id="63" name="Rectangle 227"/>
              <p:cNvSpPr>
                <a:spLocks noChangeArrowheads="1"/>
              </p:cNvSpPr>
              <p:nvPr/>
            </p:nvSpPr>
            <p:spPr bwMode="auto">
              <a:xfrm>
                <a:off x="3561526" y="3077423"/>
                <a:ext cx="882607" cy="314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" name="Freeform 228"/>
              <p:cNvSpPr/>
              <p:nvPr/>
            </p:nvSpPr>
            <p:spPr bwMode="auto">
              <a:xfrm>
                <a:off x="3617909" y="2844302"/>
                <a:ext cx="125777" cy="210351"/>
              </a:xfrm>
              <a:custGeom>
                <a:avLst/>
                <a:gdLst>
                  <a:gd name="T0" fmla="*/ 6 w 49"/>
                  <a:gd name="T1" fmla="*/ 82 h 82"/>
                  <a:gd name="T2" fmla="*/ 43 w 49"/>
                  <a:gd name="T3" fmla="*/ 82 h 82"/>
                  <a:gd name="T4" fmla="*/ 49 w 49"/>
                  <a:gd name="T5" fmla="*/ 76 h 82"/>
                  <a:gd name="T6" fmla="*/ 49 w 49"/>
                  <a:gd name="T7" fmla="*/ 0 h 82"/>
                  <a:gd name="T8" fmla="*/ 0 w 49"/>
                  <a:gd name="T9" fmla="*/ 49 h 82"/>
                  <a:gd name="T10" fmla="*/ 0 w 49"/>
                  <a:gd name="T11" fmla="*/ 76 h 82"/>
                  <a:gd name="T12" fmla="*/ 6 w 49"/>
                  <a:gd name="T13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82">
                    <a:moveTo>
                      <a:pt x="6" y="82"/>
                    </a:moveTo>
                    <a:cubicBezTo>
                      <a:pt x="43" y="82"/>
                      <a:pt x="43" y="82"/>
                      <a:pt x="43" y="82"/>
                    </a:cubicBezTo>
                    <a:cubicBezTo>
                      <a:pt x="46" y="82"/>
                      <a:pt x="49" y="79"/>
                      <a:pt x="49" y="76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9"/>
                      <a:pt x="3" y="82"/>
                      <a:pt x="6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" name="Freeform 229"/>
              <p:cNvSpPr/>
              <p:nvPr/>
            </p:nvSpPr>
            <p:spPr bwMode="auto">
              <a:xfrm>
                <a:off x="3779467" y="2682744"/>
                <a:ext cx="122524" cy="371910"/>
              </a:xfrm>
              <a:custGeom>
                <a:avLst/>
                <a:gdLst>
                  <a:gd name="T0" fmla="*/ 5 w 48"/>
                  <a:gd name="T1" fmla="*/ 145 h 145"/>
                  <a:gd name="T2" fmla="*/ 43 w 48"/>
                  <a:gd name="T3" fmla="*/ 145 h 145"/>
                  <a:gd name="T4" fmla="*/ 48 w 48"/>
                  <a:gd name="T5" fmla="*/ 139 h 145"/>
                  <a:gd name="T6" fmla="*/ 48 w 48"/>
                  <a:gd name="T7" fmla="*/ 0 h 145"/>
                  <a:gd name="T8" fmla="*/ 0 w 48"/>
                  <a:gd name="T9" fmla="*/ 49 h 145"/>
                  <a:gd name="T10" fmla="*/ 0 w 48"/>
                  <a:gd name="T11" fmla="*/ 139 h 145"/>
                  <a:gd name="T12" fmla="*/ 5 w 48"/>
                  <a:gd name="T13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45">
                    <a:moveTo>
                      <a:pt x="5" y="145"/>
                    </a:moveTo>
                    <a:cubicBezTo>
                      <a:pt x="43" y="145"/>
                      <a:pt x="43" y="145"/>
                      <a:pt x="43" y="145"/>
                    </a:cubicBezTo>
                    <a:cubicBezTo>
                      <a:pt x="46" y="145"/>
                      <a:pt x="48" y="142"/>
                      <a:pt x="48" y="139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139"/>
                      <a:pt x="0" y="139"/>
                      <a:pt x="0" y="139"/>
                    </a:cubicBezTo>
                    <a:cubicBezTo>
                      <a:pt x="0" y="142"/>
                      <a:pt x="2" y="145"/>
                      <a:pt x="5" y="1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6" name="Freeform 230"/>
              <p:cNvSpPr/>
              <p:nvPr/>
            </p:nvSpPr>
            <p:spPr bwMode="auto">
              <a:xfrm>
                <a:off x="3938857" y="2713104"/>
                <a:ext cx="124693" cy="341550"/>
              </a:xfrm>
              <a:custGeom>
                <a:avLst/>
                <a:gdLst>
                  <a:gd name="T0" fmla="*/ 22 w 49"/>
                  <a:gd name="T1" fmla="*/ 22 h 133"/>
                  <a:gd name="T2" fmla="*/ 0 w 49"/>
                  <a:gd name="T3" fmla="*/ 0 h 133"/>
                  <a:gd name="T4" fmla="*/ 0 w 49"/>
                  <a:gd name="T5" fmla="*/ 127 h 133"/>
                  <a:gd name="T6" fmla="*/ 6 w 49"/>
                  <a:gd name="T7" fmla="*/ 133 h 133"/>
                  <a:gd name="T8" fmla="*/ 43 w 49"/>
                  <a:gd name="T9" fmla="*/ 133 h 133"/>
                  <a:gd name="T10" fmla="*/ 49 w 49"/>
                  <a:gd name="T11" fmla="*/ 127 h 133"/>
                  <a:gd name="T12" fmla="*/ 49 w 49"/>
                  <a:gd name="T13" fmla="*/ 26 h 133"/>
                  <a:gd name="T14" fmla="*/ 38 w 49"/>
                  <a:gd name="T15" fmla="*/ 29 h 133"/>
                  <a:gd name="T16" fmla="*/ 22 w 49"/>
                  <a:gd name="T17" fmla="*/ 22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133">
                    <a:moveTo>
                      <a:pt x="22" y="2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0" y="130"/>
                      <a:pt x="3" y="133"/>
                      <a:pt x="6" y="133"/>
                    </a:cubicBezTo>
                    <a:cubicBezTo>
                      <a:pt x="43" y="133"/>
                      <a:pt x="43" y="133"/>
                      <a:pt x="43" y="133"/>
                    </a:cubicBezTo>
                    <a:cubicBezTo>
                      <a:pt x="46" y="133"/>
                      <a:pt x="49" y="130"/>
                      <a:pt x="49" y="127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6" y="28"/>
                      <a:pt x="42" y="29"/>
                      <a:pt x="38" y="29"/>
                    </a:cubicBezTo>
                    <a:cubicBezTo>
                      <a:pt x="32" y="29"/>
                      <a:pt x="27" y="26"/>
                      <a:pt x="2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7" name="Freeform 231"/>
              <p:cNvSpPr/>
              <p:nvPr/>
            </p:nvSpPr>
            <p:spPr bwMode="auto">
              <a:xfrm>
                <a:off x="4100415" y="2624193"/>
                <a:ext cx="122524" cy="430461"/>
              </a:xfrm>
              <a:custGeom>
                <a:avLst/>
                <a:gdLst>
                  <a:gd name="T0" fmla="*/ 5 w 48"/>
                  <a:gd name="T1" fmla="*/ 168 h 168"/>
                  <a:gd name="T2" fmla="*/ 43 w 48"/>
                  <a:gd name="T3" fmla="*/ 168 h 168"/>
                  <a:gd name="T4" fmla="*/ 48 w 48"/>
                  <a:gd name="T5" fmla="*/ 162 h 168"/>
                  <a:gd name="T6" fmla="*/ 48 w 48"/>
                  <a:gd name="T7" fmla="*/ 0 h 168"/>
                  <a:gd name="T8" fmla="*/ 0 w 48"/>
                  <a:gd name="T9" fmla="*/ 48 h 168"/>
                  <a:gd name="T10" fmla="*/ 0 w 48"/>
                  <a:gd name="T11" fmla="*/ 162 h 168"/>
                  <a:gd name="T12" fmla="*/ 5 w 48"/>
                  <a:gd name="T13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68">
                    <a:moveTo>
                      <a:pt x="5" y="168"/>
                    </a:moveTo>
                    <a:cubicBezTo>
                      <a:pt x="43" y="168"/>
                      <a:pt x="43" y="168"/>
                      <a:pt x="43" y="168"/>
                    </a:cubicBezTo>
                    <a:cubicBezTo>
                      <a:pt x="46" y="168"/>
                      <a:pt x="48" y="165"/>
                      <a:pt x="48" y="162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162"/>
                      <a:pt x="0" y="162"/>
                      <a:pt x="0" y="162"/>
                    </a:cubicBezTo>
                    <a:cubicBezTo>
                      <a:pt x="0" y="165"/>
                      <a:pt x="2" y="168"/>
                      <a:pt x="5" y="1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8" name="Freeform 232"/>
              <p:cNvSpPr/>
              <p:nvPr/>
            </p:nvSpPr>
            <p:spPr bwMode="auto">
              <a:xfrm>
                <a:off x="4258721" y="2513596"/>
                <a:ext cx="125777" cy="541058"/>
              </a:xfrm>
              <a:custGeom>
                <a:avLst/>
                <a:gdLst>
                  <a:gd name="T0" fmla="*/ 29 w 49"/>
                  <a:gd name="T1" fmla="*/ 0 h 211"/>
                  <a:gd name="T2" fmla="*/ 0 w 49"/>
                  <a:gd name="T3" fmla="*/ 29 h 211"/>
                  <a:gd name="T4" fmla="*/ 0 w 49"/>
                  <a:gd name="T5" fmla="*/ 205 h 211"/>
                  <a:gd name="T6" fmla="*/ 6 w 49"/>
                  <a:gd name="T7" fmla="*/ 211 h 211"/>
                  <a:gd name="T8" fmla="*/ 43 w 49"/>
                  <a:gd name="T9" fmla="*/ 211 h 211"/>
                  <a:gd name="T10" fmla="*/ 49 w 49"/>
                  <a:gd name="T11" fmla="*/ 205 h 211"/>
                  <a:gd name="T12" fmla="*/ 49 w 49"/>
                  <a:gd name="T13" fmla="*/ 22 h 211"/>
                  <a:gd name="T14" fmla="*/ 29 w 49"/>
                  <a:gd name="T15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211">
                    <a:moveTo>
                      <a:pt x="29" y="0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0" y="205"/>
                      <a:pt x="0" y="205"/>
                      <a:pt x="0" y="205"/>
                    </a:cubicBezTo>
                    <a:cubicBezTo>
                      <a:pt x="0" y="208"/>
                      <a:pt x="3" y="211"/>
                      <a:pt x="6" y="211"/>
                    </a:cubicBezTo>
                    <a:cubicBezTo>
                      <a:pt x="43" y="211"/>
                      <a:pt x="43" y="211"/>
                      <a:pt x="43" y="211"/>
                    </a:cubicBezTo>
                    <a:cubicBezTo>
                      <a:pt x="46" y="211"/>
                      <a:pt x="49" y="208"/>
                      <a:pt x="49" y="205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38" y="21"/>
                      <a:pt x="29" y="12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9" name="Freeform 233"/>
              <p:cNvSpPr/>
              <p:nvPr/>
            </p:nvSpPr>
            <p:spPr bwMode="auto">
              <a:xfrm>
                <a:off x="3546346" y="2339026"/>
                <a:ext cx="871764" cy="610452"/>
              </a:xfrm>
              <a:custGeom>
                <a:avLst/>
                <a:gdLst>
                  <a:gd name="T0" fmla="*/ 20 w 340"/>
                  <a:gd name="T1" fmla="*/ 234 h 238"/>
                  <a:gd name="T2" fmla="*/ 140 w 340"/>
                  <a:gd name="T3" fmla="*/ 113 h 238"/>
                  <a:gd name="T4" fmla="*/ 183 w 340"/>
                  <a:gd name="T5" fmla="*/ 156 h 238"/>
                  <a:gd name="T6" fmla="*/ 199 w 340"/>
                  <a:gd name="T7" fmla="*/ 156 h 238"/>
                  <a:gd name="T8" fmla="*/ 318 w 340"/>
                  <a:gd name="T9" fmla="*/ 37 h 238"/>
                  <a:gd name="T10" fmla="*/ 318 w 340"/>
                  <a:gd name="T11" fmla="*/ 64 h 238"/>
                  <a:gd name="T12" fmla="*/ 329 w 340"/>
                  <a:gd name="T13" fmla="*/ 75 h 238"/>
                  <a:gd name="T14" fmla="*/ 340 w 340"/>
                  <a:gd name="T15" fmla="*/ 64 h 238"/>
                  <a:gd name="T16" fmla="*/ 340 w 340"/>
                  <a:gd name="T17" fmla="*/ 11 h 238"/>
                  <a:gd name="T18" fmla="*/ 337 w 340"/>
                  <a:gd name="T19" fmla="*/ 3 h 238"/>
                  <a:gd name="T20" fmla="*/ 329 w 340"/>
                  <a:gd name="T21" fmla="*/ 0 h 238"/>
                  <a:gd name="T22" fmla="*/ 276 w 340"/>
                  <a:gd name="T23" fmla="*/ 0 h 238"/>
                  <a:gd name="T24" fmla="*/ 265 w 340"/>
                  <a:gd name="T25" fmla="*/ 11 h 238"/>
                  <a:gd name="T26" fmla="*/ 276 w 340"/>
                  <a:gd name="T27" fmla="*/ 22 h 238"/>
                  <a:gd name="T28" fmla="*/ 302 w 340"/>
                  <a:gd name="T29" fmla="*/ 22 h 238"/>
                  <a:gd name="T30" fmla="*/ 191 w 340"/>
                  <a:gd name="T31" fmla="*/ 133 h 238"/>
                  <a:gd name="T32" fmla="*/ 148 w 340"/>
                  <a:gd name="T33" fmla="*/ 90 h 238"/>
                  <a:gd name="T34" fmla="*/ 133 w 340"/>
                  <a:gd name="T35" fmla="*/ 90 h 238"/>
                  <a:gd name="T36" fmla="*/ 4 w 340"/>
                  <a:gd name="T37" fmla="*/ 219 h 238"/>
                  <a:gd name="T38" fmla="*/ 4 w 340"/>
                  <a:gd name="T39" fmla="*/ 234 h 238"/>
                  <a:gd name="T40" fmla="*/ 20 w 340"/>
                  <a:gd name="T41" fmla="*/ 2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40" h="238">
                    <a:moveTo>
                      <a:pt x="20" y="234"/>
                    </a:moveTo>
                    <a:cubicBezTo>
                      <a:pt x="140" y="113"/>
                      <a:pt x="140" y="113"/>
                      <a:pt x="140" y="113"/>
                    </a:cubicBezTo>
                    <a:cubicBezTo>
                      <a:pt x="183" y="156"/>
                      <a:pt x="183" y="156"/>
                      <a:pt x="183" y="156"/>
                    </a:cubicBezTo>
                    <a:cubicBezTo>
                      <a:pt x="188" y="160"/>
                      <a:pt x="195" y="160"/>
                      <a:pt x="199" y="156"/>
                    </a:cubicBezTo>
                    <a:cubicBezTo>
                      <a:pt x="318" y="37"/>
                      <a:pt x="318" y="37"/>
                      <a:pt x="318" y="37"/>
                    </a:cubicBezTo>
                    <a:cubicBezTo>
                      <a:pt x="318" y="64"/>
                      <a:pt x="318" y="64"/>
                      <a:pt x="318" y="64"/>
                    </a:cubicBezTo>
                    <a:cubicBezTo>
                      <a:pt x="318" y="70"/>
                      <a:pt x="323" y="75"/>
                      <a:pt x="329" y="75"/>
                    </a:cubicBezTo>
                    <a:cubicBezTo>
                      <a:pt x="335" y="75"/>
                      <a:pt x="340" y="70"/>
                      <a:pt x="340" y="64"/>
                    </a:cubicBezTo>
                    <a:cubicBezTo>
                      <a:pt x="340" y="11"/>
                      <a:pt x="340" y="11"/>
                      <a:pt x="340" y="11"/>
                    </a:cubicBezTo>
                    <a:cubicBezTo>
                      <a:pt x="340" y="8"/>
                      <a:pt x="339" y="5"/>
                      <a:pt x="337" y="3"/>
                    </a:cubicBezTo>
                    <a:cubicBezTo>
                      <a:pt x="335" y="1"/>
                      <a:pt x="332" y="0"/>
                      <a:pt x="329" y="0"/>
                    </a:cubicBezTo>
                    <a:cubicBezTo>
                      <a:pt x="276" y="0"/>
                      <a:pt x="276" y="0"/>
                      <a:pt x="276" y="0"/>
                    </a:cubicBezTo>
                    <a:cubicBezTo>
                      <a:pt x="270" y="0"/>
                      <a:pt x="265" y="4"/>
                      <a:pt x="265" y="11"/>
                    </a:cubicBezTo>
                    <a:cubicBezTo>
                      <a:pt x="265" y="17"/>
                      <a:pt x="270" y="22"/>
                      <a:pt x="276" y="22"/>
                    </a:cubicBezTo>
                    <a:cubicBezTo>
                      <a:pt x="302" y="22"/>
                      <a:pt x="302" y="22"/>
                      <a:pt x="302" y="22"/>
                    </a:cubicBezTo>
                    <a:cubicBezTo>
                      <a:pt x="191" y="133"/>
                      <a:pt x="191" y="133"/>
                      <a:pt x="191" y="13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4" y="86"/>
                      <a:pt x="137" y="86"/>
                      <a:pt x="133" y="90"/>
                    </a:cubicBezTo>
                    <a:cubicBezTo>
                      <a:pt x="4" y="219"/>
                      <a:pt x="4" y="219"/>
                      <a:pt x="4" y="219"/>
                    </a:cubicBezTo>
                    <a:cubicBezTo>
                      <a:pt x="0" y="223"/>
                      <a:pt x="0" y="230"/>
                      <a:pt x="4" y="234"/>
                    </a:cubicBezTo>
                    <a:cubicBezTo>
                      <a:pt x="8" y="238"/>
                      <a:pt x="15" y="238"/>
                      <a:pt x="20" y="2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2" name="TextBox 1"/>
          <p:cNvSpPr txBox="1"/>
          <p:nvPr/>
        </p:nvSpPr>
        <p:spPr>
          <a:xfrm>
            <a:off x="3048772" y="2386004"/>
            <a:ext cx="6051338" cy="802721"/>
          </a:xfrm>
          <a:prstGeom prst="rect">
            <a:avLst/>
          </a:prstGeom>
          <a:noFill/>
        </p:spPr>
        <p:txBody>
          <a:bodyPr wrap="square" lIns="124398" tIns="62199" rIns="124398" bIns="62199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敬  请  批  评  指  正</a:t>
            </a:r>
            <a:endParaRPr lang="en-US" altLang="zh-CN" sz="44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新月形 27"/>
          <p:cNvSpPr/>
          <p:nvPr/>
        </p:nvSpPr>
        <p:spPr>
          <a:xfrm>
            <a:off x="977070" y="1885938"/>
            <a:ext cx="4572032" cy="4429156"/>
          </a:xfrm>
          <a:prstGeom prst="moon">
            <a:avLst/>
          </a:prstGeom>
          <a:gradFill>
            <a:gsLst>
              <a:gs pos="0">
                <a:schemeClr val="bg1"/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91252" y="3743326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33339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按信号位置能否移动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8508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2.2.1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信号的分类</a:t>
            </a:r>
            <a:endParaRPr lang="zh-CN" altLang="en-US" sz="2800" dirty="0"/>
          </a:p>
        </p:txBody>
      </p:sp>
      <p:grpSp>
        <p:nvGrpSpPr>
          <p:cNvPr id="5" name="组合 4"/>
          <p:cNvGrpSpPr/>
          <p:nvPr/>
        </p:nvGrpSpPr>
        <p:grpSpPr>
          <a:xfrm>
            <a:off x="3763152" y="1600186"/>
            <a:ext cx="7781737" cy="1494043"/>
            <a:chOff x="571472" y="1785926"/>
            <a:chExt cx="7781737" cy="1494043"/>
          </a:xfrm>
        </p:grpSpPr>
        <p:grpSp>
          <p:nvGrpSpPr>
            <p:cNvPr id="6" name="组合 14"/>
            <p:cNvGrpSpPr/>
            <p:nvPr/>
          </p:nvGrpSpPr>
          <p:grpSpPr>
            <a:xfrm>
              <a:off x="2138102" y="1935332"/>
              <a:ext cx="6215107" cy="1195235"/>
              <a:chOff x="1945708" y="132954"/>
              <a:chExt cx="5198095" cy="1047750"/>
            </a:xfrm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</p:grpSpPr>
          <p:sp>
            <p:nvSpPr>
              <p:cNvPr id="10" name="同侧圆角矩形 9"/>
              <p:cNvSpPr/>
              <p:nvPr/>
            </p:nvSpPr>
            <p:spPr>
              <a:xfrm rot="5400000">
                <a:off x="4050755" y="-1912345"/>
                <a:ext cx="1047750" cy="5138347"/>
              </a:xfrm>
              <a:prstGeom prst="round2SameRect">
                <a:avLst/>
              </a:prstGeom>
              <a:solidFill>
                <a:srgbClr val="4BACC6">
                  <a:tint val="40000"/>
                  <a:alpha val="90000"/>
                  <a:hueOff val="0"/>
                  <a:satOff val="0"/>
                  <a:lumOff val="0"/>
                  <a:alphaOff val="0"/>
                </a:srgbClr>
              </a:solidFill>
              <a:ln w="12700" cap="flat" cmpd="sng" algn="ctr">
                <a:noFill/>
                <a:prstDash val="solid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p3d prstMaterial="metal">
                <a:bevelT w="88900" h="88900"/>
              </a:sp3d>
            </p:spPr>
          </p:sp>
          <p:sp>
            <p:nvSpPr>
              <p:cNvPr id="11" name="同侧圆角矩形 4"/>
              <p:cNvSpPr/>
              <p:nvPr/>
            </p:nvSpPr>
            <p:spPr>
              <a:xfrm>
                <a:off x="1945708" y="184099"/>
                <a:ext cx="5082784" cy="945456"/>
              </a:xfrm>
              <a:prstGeom prst="rect">
                <a:avLst/>
              </a:prstGeom>
              <a:noFill/>
              <a:ln>
                <a:noFill/>
              </a:ln>
              <a:effectLst/>
              <a:sp3d/>
            </p:spPr>
            <p:txBody>
              <a:bodyPr spcFirstLastPara="0" vert="horz" wrap="square" lIns="247650" tIns="123825" rIns="247650" bIns="123825" numCol="1" spcCol="1270" anchor="ctr" anchorCtr="0">
                <a:noAutofit/>
              </a:bodyPr>
              <a:lstStyle/>
              <a:p>
                <a:pPr marL="228600" marR="0" lvl="1" indent="-228600" algn="just" defTabSz="106680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Perpetua" panose="02020502060401020303"/>
                    <a:ea typeface="宋体" panose="02010600030101010101" pitchFamily="2" charset="-122"/>
                    <a:cs typeface="+mn-cs"/>
                  </a:rPr>
                  <a:t>根据需要临时设置的信号装置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Perpetua" panose="02020502060401020303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7" name="组合 15"/>
            <p:cNvGrpSpPr/>
            <p:nvPr/>
          </p:nvGrpSpPr>
          <p:grpSpPr>
            <a:xfrm>
              <a:off x="571472" y="1785926"/>
              <a:ext cx="1801415" cy="1494043"/>
              <a:chOff x="635434" y="1984"/>
              <a:chExt cx="1506640" cy="1309687"/>
            </a:xfrm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</p:grpSpPr>
          <p:sp>
            <p:nvSpPr>
              <p:cNvPr id="8" name="圆角矩形 7"/>
              <p:cNvSpPr/>
              <p:nvPr/>
            </p:nvSpPr>
            <p:spPr>
              <a:xfrm>
                <a:off x="690996" y="1984"/>
                <a:ext cx="1395515" cy="1309687"/>
              </a:xfrm>
              <a:prstGeom prst="roundRect">
                <a:avLst/>
              </a:prstGeom>
              <a:solidFill>
                <a:srgbClr val="4BACC6">
                  <a:hueOff val="0"/>
                  <a:satOff val="0"/>
                  <a:lumOff val="0"/>
                  <a:alphaOff val="0"/>
                </a:srgbClr>
              </a:solidFill>
              <a:ln w="12700" cap="flat" cmpd="sng" algn="ctr">
                <a:noFill/>
                <a:prstDash val="solid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p3d prstMaterial="metal">
                <a:bevelT w="88900" h="88900"/>
              </a:sp3d>
            </p:spPr>
          </p:sp>
          <p:sp>
            <p:nvSpPr>
              <p:cNvPr id="9" name="圆角矩形 6"/>
              <p:cNvSpPr/>
              <p:nvPr/>
            </p:nvSpPr>
            <p:spPr>
              <a:xfrm>
                <a:off x="635434" y="65918"/>
                <a:ext cx="1506640" cy="1181819"/>
              </a:xfrm>
              <a:prstGeom prst="rect">
                <a:avLst/>
              </a:prstGeom>
              <a:noFill/>
              <a:ln>
                <a:noFill/>
              </a:ln>
              <a:effectLst/>
              <a:sp3d/>
            </p:spPr>
            <p:txBody>
              <a:bodyPr spcFirstLastPara="0" vert="horz" wrap="square" lIns="91440" tIns="45720" rIns="91440" bIns="45720" numCol="1" spcCol="1270" anchor="ctr" anchorCtr="0">
                <a:noAutofit/>
              </a:bodyPr>
              <a:lstStyle/>
              <a:p>
                <a:pPr marL="0" marR="0" lvl="0" indent="0" algn="ctr" defTabSz="106680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Perpetua" panose="02020502060401020303"/>
                    <a:ea typeface="宋体" panose="02010600030101010101" pitchFamily="2" charset="-122"/>
                    <a:cs typeface="+mn-cs"/>
                  </a:rPr>
                  <a:t>移动信号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Perpetua" panose="02020502060401020303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3834590" y="3314698"/>
            <a:ext cx="7720584" cy="1494043"/>
            <a:chOff x="571472" y="3354672"/>
            <a:chExt cx="7720584" cy="1494043"/>
          </a:xfrm>
        </p:grpSpPr>
        <p:grpSp>
          <p:nvGrpSpPr>
            <p:cNvPr id="13" name="组合 16"/>
            <p:cNvGrpSpPr/>
            <p:nvPr/>
          </p:nvGrpSpPr>
          <p:grpSpPr>
            <a:xfrm>
              <a:off x="2143107" y="3504079"/>
              <a:ext cx="6148949" cy="1195235"/>
              <a:chOff x="1949894" y="1508127"/>
              <a:chExt cx="5142763" cy="1047750"/>
            </a:xfrm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</p:grpSpPr>
          <p:sp>
            <p:nvSpPr>
              <p:cNvPr id="18" name="同侧圆角矩形 17"/>
              <p:cNvSpPr/>
              <p:nvPr/>
            </p:nvSpPr>
            <p:spPr>
              <a:xfrm rot="5400000">
                <a:off x="3995193" y="-537172"/>
                <a:ext cx="1047750" cy="5138347"/>
              </a:xfrm>
              <a:prstGeom prst="round2SameRect">
                <a:avLst/>
              </a:prstGeom>
              <a:solidFill>
                <a:srgbClr val="4BACC6">
                  <a:tint val="40000"/>
                  <a:alpha val="90000"/>
                  <a:hueOff val="-5370241"/>
                  <a:satOff val="24126"/>
                  <a:lumOff val="1658"/>
                  <a:alphaOff val="0"/>
                </a:srgbClr>
              </a:solidFill>
              <a:ln w="12700" cap="flat" cmpd="sng" algn="ctr">
                <a:noFill/>
                <a:prstDash val="solid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p3d prstMaterial="metal">
                <a:bevelT w="88900" h="88900"/>
              </a:sp3d>
            </p:spPr>
          </p:sp>
          <p:sp>
            <p:nvSpPr>
              <p:cNvPr id="19" name="同侧圆角矩形 8"/>
              <p:cNvSpPr/>
              <p:nvPr/>
            </p:nvSpPr>
            <p:spPr>
              <a:xfrm>
                <a:off x="2206010" y="1559271"/>
                <a:ext cx="4886647" cy="945456"/>
              </a:xfrm>
              <a:prstGeom prst="rect">
                <a:avLst/>
              </a:prstGeom>
              <a:noFill/>
              <a:ln>
                <a:noFill/>
              </a:ln>
              <a:effectLst/>
              <a:sp3d/>
            </p:spPr>
            <p:txBody>
              <a:bodyPr spcFirstLastPara="0" vert="horz" wrap="square" lIns="247650" tIns="123825" rIns="247650" bIns="123825" numCol="1" spcCol="1270" anchor="ctr" anchorCtr="0">
                <a:noAutofit/>
              </a:bodyPr>
              <a:lstStyle/>
              <a:p>
                <a:pPr marL="228600" marR="0" lvl="1" indent="-228600" algn="l" defTabSz="106680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Perpetua" panose="02020502060401020303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4" name="组合 17"/>
            <p:cNvGrpSpPr/>
            <p:nvPr/>
          </p:nvGrpSpPr>
          <p:grpSpPr>
            <a:xfrm>
              <a:off x="571472" y="3354672"/>
              <a:ext cx="1801415" cy="1494043"/>
              <a:chOff x="635434" y="1377156"/>
              <a:chExt cx="1506640" cy="1309687"/>
            </a:xfrm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</p:grpSpPr>
          <p:sp>
            <p:nvSpPr>
              <p:cNvPr id="16" name="圆角矩形 15"/>
              <p:cNvSpPr/>
              <p:nvPr/>
            </p:nvSpPr>
            <p:spPr>
              <a:xfrm>
                <a:off x="635434" y="1377156"/>
                <a:ext cx="1395515" cy="1309687"/>
              </a:xfrm>
              <a:prstGeom prst="roundRect">
                <a:avLst/>
              </a:prstGeom>
              <a:solidFill>
                <a:srgbClr val="4BACC6">
                  <a:hueOff val="-4966938"/>
                  <a:satOff val="19906"/>
                  <a:lumOff val="4314"/>
                  <a:alphaOff val="0"/>
                </a:srgbClr>
              </a:solidFill>
              <a:ln w="12700" cap="flat" cmpd="sng" algn="ctr">
                <a:noFill/>
                <a:prstDash val="solid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p3d prstMaterial="metal">
                <a:bevelT w="88900" h="88900"/>
              </a:sp3d>
            </p:spPr>
          </p:sp>
          <p:sp>
            <p:nvSpPr>
              <p:cNvPr id="17" name="圆角矩形 10"/>
              <p:cNvSpPr/>
              <p:nvPr/>
            </p:nvSpPr>
            <p:spPr>
              <a:xfrm>
                <a:off x="635434" y="1441090"/>
                <a:ext cx="1506640" cy="1181819"/>
              </a:xfrm>
              <a:prstGeom prst="rect">
                <a:avLst/>
              </a:prstGeom>
              <a:noFill/>
              <a:ln>
                <a:noFill/>
              </a:ln>
              <a:effectLst/>
              <a:sp3d/>
            </p:spPr>
            <p:txBody>
              <a:bodyPr spcFirstLastPara="0" vert="horz" wrap="square" lIns="91440" tIns="45720" rIns="91440" bIns="45720" numCol="1" spcCol="1270" anchor="ctr" anchorCtr="0">
                <a:noAutofit/>
              </a:bodyPr>
              <a:lstStyle/>
              <a:p>
                <a:pPr marL="0" marR="0" lvl="0" indent="0" algn="ctr" defTabSz="106680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Perpetua" panose="02020502060401020303"/>
                    <a:ea typeface="宋体" panose="02010600030101010101" pitchFamily="2" charset="-122"/>
                    <a:cs typeface="+mn-cs"/>
                  </a:rPr>
                  <a:t>固定信号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Perpetua" panose="02020502060401020303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5" name="同侧圆角矩形 4"/>
            <p:cNvSpPr/>
            <p:nvPr/>
          </p:nvSpPr>
          <p:spPr>
            <a:xfrm>
              <a:off x="2138103" y="3559941"/>
              <a:ext cx="6077235" cy="1078541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/>
          </p:spPr>
          <p:txBody>
            <a:bodyPr spcFirstLastPara="0" vert="horz" wrap="square" lIns="247650" tIns="123825" rIns="247650" bIns="123825" numCol="1" spcCol="1270" anchor="ctr" anchorCtr="0">
              <a:noAutofit/>
            </a:bodyPr>
            <a:lstStyle/>
            <a:p>
              <a:pPr marL="228600" marR="0" lvl="1" indent="-228600" algn="just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Perpetua" panose="02020502060401020303"/>
                  <a:ea typeface="宋体" panose="02010600030101010101" pitchFamily="2" charset="-122"/>
                  <a:cs typeface="+mn-cs"/>
                </a:rPr>
                <a:t>固定设置在运行线路规定位置的信号装置，用以指示列车运行和调车工作。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Perpetua" panose="02020502060401020303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763152" y="5172086"/>
            <a:ext cx="7781737" cy="1494043"/>
            <a:chOff x="571472" y="4923418"/>
            <a:chExt cx="7781737" cy="1494043"/>
          </a:xfrm>
        </p:grpSpPr>
        <p:grpSp>
          <p:nvGrpSpPr>
            <p:cNvPr id="21" name="组合 18"/>
            <p:cNvGrpSpPr/>
            <p:nvPr/>
          </p:nvGrpSpPr>
          <p:grpSpPr>
            <a:xfrm>
              <a:off x="2209540" y="5072824"/>
              <a:ext cx="6143669" cy="1195235"/>
              <a:chOff x="2005456" y="2883298"/>
              <a:chExt cx="5138347" cy="1047750"/>
            </a:xfrm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</p:grpSpPr>
          <p:sp>
            <p:nvSpPr>
              <p:cNvPr id="26" name="同侧圆角矩形 25"/>
              <p:cNvSpPr/>
              <p:nvPr/>
            </p:nvSpPr>
            <p:spPr>
              <a:xfrm rot="5400000">
                <a:off x="4050755" y="837999"/>
                <a:ext cx="1047750" cy="5138347"/>
              </a:xfrm>
              <a:prstGeom prst="round2SameRect">
                <a:avLst/>
              </a:prstGeom>
              <a:solidFill>
                <a:srgbClr val="4BACC6">
                  <a:tint val="40000"/>
                  <a:alpha val="90000"/>
                  <a:hueOff val="-10740482"/>
                  <a:satOff val="48253"/>
                  <a:lumOff val="3317"/>
                  <a:alphaOff val="0"/>
                </a:srgbClr>
              </a:solidFill>
              <a:ln w="12700" cap="flat" cmpd="sng" algn="ctr">
                <a:noFill/>
                <a:prstDash val="solid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p3d prstMaterial="metal">
                <a:bevelT w="88900" h="88900"/>
              </a:sp3d>
            </p:spPr>
          </p:sp>
          <p:sp>
            <p:nvSpPr>
              <p:cNvPr id="27" name="同侧圆角矩形 12"/>
              <p:cNvSpPr/>
              <p:nvPr/>
            </p:nvSpPr>
            <p:spPr>
              <a:xfrm>
                <a:off x="2206010" y="2934443"/>
                <a:ext cx="4886647" cy="945456"/>
              </a:xfrm>
              <a:prstGeom prst="rect">
                <a:avLst/>
              </a:prstGeom>
              <a:noFill/>
              <a:ln>
                <a:noFill/>
              </a:ln>
              <a:effectLst/>
              <a:sp3d/>
            </p:spPr>
            <p:txBody>
              <a:bodyPr spcFirstLastPara="0" vert="horz" wrap="square" lIns="247650" tIns="123825" rIns="247650" bIns="123825" numCol="1" spcCol="1270" anchor="ctr" anchorCtr="0">
                <a:noAutofit/>
              </a:bodyPr>
              <a:lstStyle/>
              <a:p>
                <a:pPr marL="228600" marR="0" lvl="1" indent="-228600" algn="l" defTabSz="106680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Perpetua" panose="02020502060401020303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2" name="组合 19"/>
            <p:cNvGrpSpPr/>
            <p:nvPr/>
          </p:nvGrpSpPr>
          <p:grpSpPr>
            <a:xfrm>
              <a:off x="571472" y="4923418"/>
              <a:ext cx="1801415" cy="1494043"/>
              <a:chOff x="635434" y="2752328"/>
              <a:chExt cx="1506640" cy="1309687"/>
            </a:xfrm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</p:grpSpPr>
          <p:sp>
            <p:nvSpPr>
              <p:cNvPr id="24" name="圆角矩形 23"/>
              <p:cNvSpPr/>
              <p:nvPr/>
            </p:nvSpPr>
            <p:spPr>
              <a:xfrm>
                <a:off x="690996" y="2752328"/>
                <a:ext cx="1395515" cy="1309687"/>
              </a:xfrm>
              <a:prstGeom prst="roundRect">
                <a:avLst/>
              </a:prstGeom>
              <a:solidFill>
                <a:srgbClr val="4BACC6">
                  <a:hueOff val="-9933876"/>
                  <a:satOff val="39811"/>
                  <a:lumOff val="8628"/>
                  <a:alphaOff val="0"/>
                </a:srgbClr>
              </a:solidFill>
              <a:ln w="12700" cap="flat" cmpd="sng" algn="ctr">
                <a:noFill/>
                <a:prstDash val="solid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p3d prstMaterial="metal">
                <a:bevelT w="88900" h="88900"/>
              </a:sp3d>
            </p:spPr>
          </p:sp>
          <p:sp>
            <p:nvSpPr>
              <p:cNvPr id="25" name="圆角矩形 14"/>
              <p:cNvSpPr/>
              <p:nvPr/>
            </p:nvSpPr>
            <p:spPr>
              <a:xfrm>
                <a:off x="635434" y="2816262"/>
                <a:ext cx="1506640" cy="1181819"/>
              </a:xfrm>
              <a:prstGeom prst="rect">
                <a:avLst/>
              </a:prstGeom>
              <a:noFill/>
              <a:ln>
                <a:noFill/>
              </a:ln>
              <a:effectLst/>
              <a:sp3d/>
            </p:spPr>
            <p:txBody>
              <a:bodyPr spcFirstLastPara="0" vert="horz" wrap="square" lIns="91440" tIns="45720" rIns="91440" bIns="45720" numCol="1" spcCol="1270" anchor="ctr" anchorCtr="0">
                <a:noAutofit/>
              </a:bodyPr>
              <a:lstStyle/>
              <a:p>
                <a:pPr marL="0" marR="0" lvl="0" indent="0" algn="ctr" defTabSz="106680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Perpetua" panose="02020502060401020303"/>
                    <a:ea typeface="宋体" panose="02010600030101010101" pitchFamily="2" charset="-122"/>
                    <a:cs typeface="+mn-cs"/>
                  </a:rPr>
                  <a:t>手信号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Perpetua" panose="02020502060401020303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3" name="同侧圆角矩形 4"/>
            <p:cNvSpPr/>
            <p:nvPr/>
          </p:nvSpPr>
          <p:spPr>
            <a:xfrm>
              <a:off x="2143108" y="5124606"/>
              <a:ext cx="6143668" cy="1078541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/>
          </p:spPr>
          <p:txBody>
            <a:bodyPr spcFirstLastPara="0" vert="horz" wrap="square" lIns="247650" tIns="123825" rIns="247650" bIns="123825" numCol="1" spcCol="1270" anchor="ctr" anchorCtr="0">
              <a:noAutofit/>
            </a:bodyPr>
            <a:lstStyle/>
            <a:p>
              <a:pPr marL="228600" marR="0" lvl="1" indent="-228600" algn="just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Perpetua" panose="02020502060401020303"/>
                  <a:ea typeface="宋体" panose="02010600030101010101" pitchFamily="2" charset="-122"/>
                  <a:cs typeface="+mn-cs"/>
                </a:rPr>
                <a:t>是行车有关人员拿信号旗或信号灯或者直接用手臂显示的信号。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Perpetua" panose="02020502060401020303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2.2.1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信号的分类</a:t>
            </a:r>
            <a:endParaRPr lang="zh-CN" altLang="en-US" sz="2800" dirty="0"/>
          </a:p>
        </p:txBody>
      </p:sp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34128" y="2457442"/>
            <a:ext cx="4762500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组合 8"/>
          <p:cNvGrpSpPr/>
          <p:nvPr/>
        </p:nvGrpSpPr>
        <p:grpSpPr bwMode="auto">
          <a:xfrm>
            <a:off x="405566" y="1671624"/>
            <a:ext cx="2000264" cy="642938"/>
            <a:chOff x="571212" y="2345526"/>
            <a:chExt cx="1571896" cy="1151917"/>
          </a:xfrm>
        </p:grpSpPr>
        <p:sp>
          <p:nvSpPr>
            <p:cNvPr id="7" name="圆角矩形 4"/>
            <p:cNvSpPr/>
            <p:nvPr/>
          </p:nvSpPr>
          <p:spPr>
            <a:xfrm>
              <a:off x="571212" y="2345526"/>
              <a:ext cx="1571896" cy="1151917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29767" y="2479206"/>
              <a:ext cx="1493172" cy="82767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移动信号</a:t>
              </a: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77004" y="6172218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</a:rPr>
              <a:t>减速信号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+mj-ea"/>
                <a:ea typeface="+mj-ea"/>
              </a:rPr>
              <a:t>为：白天柱上一个黄色圆牌；夜间柱上一个黄色灯光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+mj-ea"/>
                <a:ea typeface="+mj-ea"/>
              </a:rPr>
              <a:t>。 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333399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pic>
        <p:nvPicPr>
          <p:cNvPr id="10" name="Picture 2" descr="d:\360浏~1\360\360se\360se6\USERDA~1\Temp\201111~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788" y="1242996"/>
            <a:ext cx="3500462" cy="2575811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8978126" y="2386004"/>
            <a:ext cx="22764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+mj-ea"/>
                <a:ea typeface="+mj-ea"/>
              </a:rPr>
              <a:t>临时限速信号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333399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14" name="组合 5"/>
          <p:cNvGrpSpPr/>
          <p:nvPr/>
        </p:nvGrpSpPr>
        <p:grpSpPr>
          <a:xfrm>
            <a:off x="7763680" y="4814896"/>
            <a:ext cx="1724075" cy="1415098"/>
            <a:chOff x="-183377" y="8"/>
            <a:chExt cx="1724075" cy="1415098"/>
          </a:xfrm>
          <a:scene3d>
            <a:camera prst="orthographicFront"/>
            <a:lightRig rig="flat" dir="t"/>
          </a:scene3d>
        </p:grpSpPr>
        <p:sp>
          <p:nvSpPr>
            <p:cNvPr id="15" name="六角星 14"/>
            <p:cNvSpPr/>
            <p:nvPr/>
          </p:nvSpPr>
          <p:spPr>
            <a:xfrm rot="5400000">
              <a:off x="-28888" y="-154481"/>
              <a:ext cx="1415098" cy="1724075"/>
            </a:xfrm>
            <a:prstGeom prst="star6">
              <a:avLst/>
            </a:prstGeom>
            <a:solidFill>
              <a:srgbClr val="FF0000"/>
            </a:solidFill>
            <a:sp3d prstMaterial="plastic">
              <a:bevelT w="120900" h="88900"/>
              <a:bevelB w="88900" h="31750" prst="angle"/>
            </a:sp3d>
          </p:spPr>
          <p:style>
            <a:lnRef idx="1">
              <a:schemeClr val="accent4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六角星 4"/>
            <p:cNvSpPr/>
            <p:nvPr/>
          </p:nvSpPr>
          <p:spPr>
            <a:xfrm>
              <a:off x="247634" y="235850"/>
              <a:ext cx="862053" cy="94341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b="1" kern="1200" dirty="0" smtClean="0">
                  <a:latin typeface="+mj-ea"/>
                  <a:ea typeface="+mj-ea"/>
                </a:rPr>
                <a:t>停车信号</a:t>
              </a:r>
              <a:endParaRPr lang="zh-CN" altLang="en-US" sz="2400" b="1" kern="1200" dirty="0">
                <a:latin typeface="+mj-ea"/>
                <a:ea typeface="+mj-ea"/>
              </a:endParaRPr>
            </a:p>
          </p:txBody>
        </p:sp>
      </p:grpSp>
      <p:grpSp>
        <p:nvGrpSpPr>
          <p:cNvPr id="21" name="组合 7"/>
          <p:cNvGrpSpPr/>
          <p:nvPr/>
        </p:nvGrpSpPr>
        <p:grpSpPr>
          <a:xfrm>
            <a:off x="5334788" y="4814896"/>
            <a:ext cx="1724075" cy="1415098"/>
            <a:chOff x="-183377" y="1147168"/>
            <a:chExt cx="1724075" cy="1415098"/>
          </a:xfrm>
          <a:scene3d>
            <a:camera prst="orthographicFront"/>
            <a:lightRig rig="flat" dir="t"/>
          </a:scene3d>
        </p:grpSpPr>
        <p:sp>
          <p:nvSpPr>
            <p:cNvPr id="22" name="六角星 21"/>
            <p:cNvSpPr/>
            <p:nvPr/>
          </p:nvSpPr>
          <p:spPr>
            <a:xfrm rot="5400000">
              <a:off x="-28888" y="992679"/>
              <a:ext cx="1415098" cy="1724075"/>
            </a:xfrm>
            <a:prstGeom prst="star6">
              <a:avLst/>
            </a:prstGeom>
            <a:solidFill>
              <a:srgbClr val="FFFF00"/>
            </a:solidFill>
            <a:sp3d prstMaterial="plastic">
              <a:bevelT w="120900" h="88900"/>
              <a:bevelB w="88900" h="31750" prst="angle"/>
            </a:sp3d>
          </p:spPr>
          <p:style>
            <a:lnRef idx="1">
              <a:schemeClr val="accent4">
                <a:hueOff val="-887145"/>
                <a:satOff val="-29866"/>
                <a:lumOff val="-7254"/>
                <a:alphaOff val="0"/>
              </a:schemeClr>
            </a:lnRef>
            <a:fillRef idx="3">
              <a:schemeClr val="accent4">
                <a:hueOff val="-887145"/>
                <a:satOff val="-29866"/>
                <a:lumOff val="-7254"/>
                <a:alphaOff val="0"/>
              </a:schemeClr>
            </a:fillRef>
            <a:effectRef idx="2">
              <a:schemeClr val="accent4">
                <a:hueOff val="-887145"/>
                <a:satOff val="-29866"/>
                <a:lumOff val="-725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六角星 8"/>
            <p:cNvSpPr/>
            <p:nvPr/>
          </p:nvSpPr>
          <p:spPr>
            <a:xfrm>
              <a:off x="247634" y="1383010"/>
              <a:ext cx="862053" cy="94341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b="1" kern="1200" dirty="0" smtClean="0">
                  <a:solidFill>
                    <a:schemeClr val="tx1"/>
                  </a:solidFill>
                  <a:latin typeface="+mj-ea"/>
                  <a:ea typeface="+mj-ea"/>
                </a:rPr>
                <a:t>减速信号</a:t>
              </a:r>
              <a:endParaRPr lang="zh-CN" altLang="en-US" sz="2400" b="1" kern="1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8" name="组合 9"/>
          <p:cNvGrpSpPr/>
          <p:nvPr/>
        </p:nvGrpSpPr>
        <p:grpSpPr>
          <a:xfrm>
            <a:off x="9763944" y="4814896"/>
            <a:ext cx="1724075" cy="1415098"/>
            <a:chOff x="-183377" y="2365749"/>
            <a:chExt cx="1724075" cy="1415098"/>
          </a:xfrm>
          <a:scene3d>
            <a:camera prst="orthographicFront"/>
            <a:lightRig rig="flat" dir="t"/>
          </a:scene3d>
        </p:grpSpPr>
        <p:sp>
          <p:nvSpPr>
            <p:cNvPr id="29" name="六角星 28"/>
            <p:cNvSpPr/>
            <p:nvPr/>
          </p:nvSpPr>
          <p:spPr>
            <a:xfrm rot="5400000">
              <a:off x="-28888" y="2211260"/>
              <a:ext cx="1415098" cy="1724075"/>
            </a:xfrm>
            <a:prstGeom prst="star6">
              <a:avLst/>
            </a:prstGeom>
            <a:solidFill>
              <a:srgbClr val="00B050"/>
            </a:solidFill>
            <a:sp3d prstMaterial="plastic">
              <a:bevelT w="120900" h="88900"/>
              <a:bevelB w="88900" h="31750" prst="angle"/>
            </a:sp3d>
          </p:spPr>
          <p:style>
            <a:lnRef idx="1">
              <a:schemeClr val="accent4">
                <a:hueOff val="-1774290"/>
                <a:satOff val="-59733"/>
                <a:lumOff val="-14509"/>
                <a:alphaOff val="0"/>
              </a:schemeClr>
            </a:lnRef>
            <a:fillRef idx="3">
              <a:schemeClr val="accent4">
                <a:hueOff val="-1774290"/>
                <a:satOff val="-59733"/>
                <a:lumOff val="-14509"/>
                <a:alphaOff val="0"/>
              </a:schemeClr>
            </a:fillRef>
            <a:effectRef idx="2">
              <a:schemeClr val="accent4">
                <a:hueOff val="-1774290"/>
                <a:satOff val="-59733"/>
                <a:lumOff val="-14509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六角星 12"/>
            <p:cNvSpPr/>
            <p:nvPr/>
          </p:nvSpPr>
          <p:spPr>
            <a:xfrm>
              <a:off x="247634" y="2601591"/>
              <a:ext cx="862053" cy="94341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b="1" kern="1200" dirty="0" smtClean="0">
                  <a:latin typeface="+mj-ea"/>
                  <a:ea typeface="+mj-ea"/>
                </a:rPr>
                <a:t>减速终端</a:t>
              </a:r>
              <a:endParaRPr lang="zh-CN" altLang="en-US" sz="2400" b="1" kern="1200" dirty="0">
                <a:latin typeface="+mj-ea"/>
                <a:ea typeface="+mj-ea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7763680" y="4029078"/>
            <a:ext cx="22764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+mj-ea"/>
                <a:ea typeface="+mj-ea"/>
              </a:rPr>
              <a:t>想一想？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333399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7692242" y="4529144"/>
            <a:ext cx="4000528" cy="2000264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燕尾形 34"/>
          <p:cNvSpPr/>
          <p:nvPr/>
        </p:nvSpPr>
        <p:spPr>
          <a:xfrm>
            <a:off x="6977862" y="5314962"/>
            <a:ext cx="357190" cy="428628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燕尾形 35"/>
          <p:cNvSpPr/>
          <p:nvPr/>
        </p:nvSpPr>
        <p:spPr>
          <a:xfrm>
            <a:off x="7263614" y="5314962"/>
            <a:ext cx="357190" cy="428628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33" grpId="1"/>
      <p:bldP spid="34" grpId="0" animBg="1"/>
      <p:bldP spid="35" grpId="0" animBg="1"/>
      <p:bldP spid="3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48508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2.2.1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信号的分类</a:t>
            </a:r>
            <a:endParaRPr lang="zh-CN" altLang="en-US" sz="2800" dirty="0"/>
          </a:p>
        </p:txBody>
      </p:sp>
      <p:grpSp>
        <p:nvGrpSpPr>
          <p:cNvPr id="4" name="组合 8"/>
          <p:cNvGrpSpPr/>
          <p:nvPr/>
        </p:nvGrpSpPr>
        <p:grpSpPr bwMode="auto">
          <a:xfrm>
            <a:off x="477004" y="1885938"/>
            <a:ext cx="2000264" cy="642938"/>
            <a:chOff x="571212" y="2345526"/>
            <a:chExt cx="1571896" cy="1151917"/>
          </a:xfrm>
        </p:grpSpPr>
        <p:sp>
          <p:nvSpPr>
            <p:cNvPr id="5" name="圆角矩形 4"/>
            <p:cNvSpPr/>
            <p:nvPr/>
          </p:nvSpPr>
          <p:spPr>
            <a:xfrm>
              <a:off x="571212" y="2345526"/>
              <a:ext cx="1571896" cy="1151917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29767" y="2479206"/>
              <a:ext cx="1493172" cy="82767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固定信号</a:t>
              </a: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8" name="Picture 2" descr="d:\360浏~1\360\360se\360se6\USERDA~1\Temp\U_2265~1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91714" y="1385872"/>
            <a:ext cx="4127531" cy="2786082"/>
          </a:xfrm>
          <a:prstGeom prst="rect">
            <a:avLst/>
          </a:prstGeom>
          <a:noFill/>
        </p:spPr>
      </p:pic>
      <p:pic>
        <p:nvPicPr>
          <p:cNvPr id="9" name="Picture 6" descr="d:\360浏~1\360\360se\360se6\USERDA~1\Temp\200811~1.JPG"/>
          <p:cNvPicPr>
            <a:picLocks noChangeAspect="1" noChangeArrowheads="1"/>
          </p:cNvPicPr>
          <p:nvPr/>
        </p:nvPicPr>
        <p:blipFill>
          <a:blip r:embed="rId2"/>
          <a:srcRect b="2500"/>
          <a:stretch>
            <a:fillRect/>
          </a:stretch>
        </p:blipFill>
        <p:spPr bwMode="auto">
          <a:xfrm>
            <a:off x="7763680" y="4243392"/>
            <a:ext cx="3929090" cy="2786058"/>
          </a:xfrm>
          <a:prstGeom prst="rect">
            <a:avLst/>
          </a:prstGeom>
          <a:noFill/>
        </p:spPr>
      </p:pic>
      <p:pic>
        <p:nvPicPr>
          <p:cNvPr id="11" name="Picture 2" descr="d:\360浏~1\360\360se\360se6\USERDA~1\Temp\W02008~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61275" y="1385872"/>
            <a:ext cx="3709280" cy="2786082"/>
          </a:xfrm>
          <a:prstGeom prst="rect">
            <a:avLst/>
          </a:prstGeom>
          <a:noFill/>
        </p:spPr>
      </p:pic>
      <p:pic>
        <p:nvPicPr>
          <p:cNvPr id="12" name="Picture 6" descr="LED信号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6226" y="4243392"/>
            <a:ext cx="2206618" cy="2779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2690" y="3529012"/>
            <a:ext cx="5762625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4950.034645669291,&quot;width&quot;:7123.099212598425}"/>
</p:tagLst>
</file>

<file path=ppt/tags/tag2.xml><?xml version="1.0" encoding="utf-8"?>
<p:tagLst xmlns:p="http://schemas.openxmlformats.org/presentationml/2006/main">
  <p:tag name="ISPRING_PRESENTATION_TITLE" val="PowerPoint 演示文稿"/>
  <p:tag name="ISPRING_SCORM_RATE_SLIDES" val="1"/>
  <p:tag name="ISPRING_ULTRA_SCORM_SLIDE_COUNT" val="1"/>
  <p:tag name="KSO_WPP_MARK_KEY" val="8fd67188-3253-4df9-879a-a024dad5005d"/>
  <p:tag name="COMMONDATA" val="eyJoZGlkIjoiOWMyNTc5NDcwNDMxM2U0YWI5YzA0NjlhZjRiMTkyZDgifQ=="/>
</p:tagLst>
</file>

<file path=ppt/theme/theme1.xml><?xml version="1.0" encoding="utf-8"?>
<a:theme xmlns:a="http://schemas.openxmlformats.org/drawingml/2006/main" name="Office 主题">
  <a:themeElements>
    <a:clrScheme name="自定义 23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AEEE"/>
      </a:accent1>
      <a:accent2>
        <a:srgbClr val="E83828"/>
      </a:accent2>
      <a:accent3>
        <a:srgbClr val="72CD4F"/>
      </a:accent3>
      <a:accent4>
        <a:srgbClr val="FE9800"/>
      </a:accent4>
      <a:accent5>
        <a:srgbClr val="7F7F7F"/>
      </a:accent5>
      <a:accent6>
        <a:srgbClr val="7F7F7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0</TotalTime>
  <Words>7017</Words>
  <Application>WPS 演示</Application>
  <PresentationFormat>自定义</PresentationFormat>
  <Paragraphs>975</Paragraphs>
  <Slides>66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66</vt:i4>
      </vt:variant>
    </vt:vector>
  </HeadingPairs>
  <TitlesOfParts>
    <vt:vector size="85" baseType="lpstr">
      <vt:lpstr>Arial</vt:lpstr>
      <vt:lpstr>宋体</vt:lpstr>
      <vt:lpstr>Wingdings</vt:lpstr>
      <vt:lpstr>Calibri</vt:lpstr>
      <vt:lpstr>黑体</vt:lpstr>
      <vt:lpstr>华文新魏</vt:lpstr>
      <vt:lpstr>Vivaldi</vt:lpstr>
      <vt:lpstr>微软雅黑</vt:lpstr>
      <vt:lpstr>Times New Roman</vt:lpstr>
      <vt:lpstr>Perpetua</vt:lpstr>
      <vt:lpstr>楷体_GB2312</vt:lpstr>
      <vt:lpstr>新宋体</vt:lpstr>
      <vt:lpstr>Arial Unicode MS</vt:lpstr>
      <vt:lpstr>fangsong_gb2312</vt:lpstr>
      <vt:lpstr>Segoe Print</vt:lpstr>
      <vt:lpstr>Calibri</vt:lpstr>
      <vt:lpstr>Times New Roman</vt:lpstr>
      <vt:lpstr>Courier New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李培俊</dc:creator>
  <cp:lastModifiedBy>蔚蓝</cp:lastModifiedBy>
  <cp:revision>882</cp:revision>
  <dcterms:created xsi:type="dcterms:W3CDTF">2015-10-16T03:54:00Z</dcterms:created>
  <dcterms:modified xsi:type="dcterms:W3CDTF">2023-03-26T14:31:27Z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61BF4958DE1E4875B5279B069ABD12EB</vt:lpwstr>
  </property>
  <property fmtid="{D5CDD505-2E9C-101B-9397-08002B2CF9AE}" pid="3" name="KSOProductBuildVer">
    <vt:lpwstr>2052-11.1.0.13703</vt:lpwstr>
  </property>
</Properties>
</file>